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49"/>
  </p:notesMasterIdLst>
  <p:sldIdLst>
    <p:sldId id="256" r:id="rId2"/>
    <p:sldId id="257" r:id="rId3"/>
    <p:sldId id="258" r:id="rId4"/>
    <p:sldId id="296" r:id="rId5"/>
    <p:sldId id="297" r:id="rId6"/>
    <p:sldId id="298" r:id="rId7"/>
    <p:sldId id="259" r:id="rId8"/>
    <p:sldId id="260" r:id="rId9"/>
    <p:sldId id="261" r:id="rId10"/>
    <p:sldId id="262" r:id="rId11"/>
    <p:sldId id="299" r:id="rId12"/>
    <p:sldId id="263" r:id="rId13"/>
    <p:sldId id="295" r:id="rId14"/>
    <p:sldId id="264" r:id="rId15"/>
    <p:sldId id="265" r:id="rId16"/>
    <p:sldId id="266" r:id="rId17"/>
    <p:sldId id="269" r:id="rId18"/>
    <p:sldId id="270" r:id="rId19"/>
    <p:sldId id="300" r:id="rId20"/>
    <p:sldId id="271" r:id="rId21"/>
    <p:sldId id="30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94" r:id="rId32"/>
    <p:sldId id="281" r:id="rId33"/>
    <p:sldId id="302" r:id="rId34"/>
    <p:sldId id="282" r:id="rId35"/>
    <p:sldId id="283" r:id="rId36"/>
    <p:sldId id="284" r:id="rId37"/>
    <p:sldId id="303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30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660"/>
  </p:normalViewPr>
  <p:slideViewPr>
    <p:cSldViewPr>
      <p:cViewPr varScale="1">
        <p:scale>
          <a:sx n="81" d="100"/>
          <a:sy n="81" d="100"/>
        </p:scale>
        <p:origin x="12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5BEFE-FE74-4EDB-BF23-04522FCA7A75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0644C-BE18-414B-BE29-2372D735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7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644C-BE18-414B-BE29-2372D7359BC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0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644C-BE18-414B-BE29-2372D7359BC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8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644C-BE18-414B-BE29-2372D7359BC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5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51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9972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4469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55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7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9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7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59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1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7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7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6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9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9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vashaibolit.ru/uploads/posts/2011-04/1303186621_10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opypast.ru/foto7/1091/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agoramedia.com/everydayhealth/gcms/pg-sex-sicknesses-07-full.jpg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://www.meddean.luc.edu/lumen/meded/mech/cases/case10/gi2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images.yandex.ru/yandsearch?img_url=http://img-fotki.yandex.ru/get/4906/analdroch.0/0_3ecb6_2dcfdaf7_S&amp;iorient=&amp;icolor=&amp;p=3&amp;site=&amp;text=%D0%BA%D0%BB%D0%B8%D0%B7%D0%BC%D1%8B&amp;wp=&amp;pos=90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micro-klizma.narod2.ru/vidi_klizm/16756777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hyperlink" Target="http://www.med74.ru/uploads/ochishenie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promolink.ru/userfiles/proxod.jp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on-woman.com/wp-content/uploads/mozhno-delat-klizmu-597x352-custom.jp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on-woman.com/wp-content/uploads/mozhno-delat-klizmu-597x352-custom.jp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images.yandex.ru/yandsearch?img_url=http://www.zdorovieinfo.ru/upload/images/klizma-diet-02.jpg&amp;iorient=&amp;icolor=&amp;site=&amp;text=%20%D0%BA%D0%BB%D0%B8%D0%B7%D0%BC%D1%8B&amp;wp=&amp;pos=0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medvyvod.ru/pics/1252_1336649714.jp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mcentre-diagnost.ru/files/images/big_791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280920" cy="36724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Уход за пациентом при нарушении потребности в физиологических отправлениях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674898"/>
            <a:ext cx="7668344" cy="345638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b="1" i="1" dirty="0" smtClean="0"/>
              <a:t>Метеоризм</a:t>
            </a:r>
          </a:p>
          <a:p>
            <a:pPr lvl="0">
              <a:buNone/>
            </a:pPr>
            <a:r>
              <a:rPr lang="ru-RU" sz="2000" b="1" i="1" dirty="0" smtClean="0"/>
              <a:t> </a:t>
            </a:r>
            <a:r>
              <a:rPr lang="ru-RU" sz="2000" dirty="0" smtClean="0"/>
              <a:t>– избыточное скопление газов в кишечнике. </a:t>
            </a:r>
          </a:p>
          <a:p>
            <a:pPr>
              <a:buNone/>
            </a:pPr>
            <a:r>
              <a:rPr lang="ru-RU" sz="2000" u="sng" dirty="0" smtClean="0"/>
              <a:t>Причины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злоупотребление газообразующими продуктами, </a:t>
            </a:r>
          </a:p>
          <a:p>
            <a:r>
              <a:rPr lang="ru-RU" sz="2000" dirty="0" smtClean="0"/>
              <a:t>заболевания поджелудочной железы, ферментопатии, </a:t>
            </a:r>
          </a:p>
          <a:p>
            <a:r>
              <a:rPr lang="ru-RU" sz="2000" dirty="0" err="1" smtClean="0"/>
              <a:t>дисбактериоз</a:t>
            </a:r>
            <a:r>
              <a:rPr lang="ru-RU" sz="2000" dirty="0" smtClean="0"/>
              <a:t> кишечника,</a:t>
            </a:r>
          </a:p>
          <a:p>
            <a:r>
              <a:rPr lang="ru-RU" sz="2000" dirty="0" smtClean="0"/>
              <a:t> кишечная непроходимость.</a:t>
            </a:r>
            <a:r>
              <a:rPr lang="ru-RU" sz="2000" b="1" i="1" dirty="0" smtClean="0"/>
              <a:t> 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38882" y="116632"/>
            <a:ext cx="8005118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Диспепсические расстройства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69990"/>
            <a:ext cx="3121787" cy="2588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9783"/>
            <a:ext cx="2664296" cy="1811721"/>
          </a:xfrm>
          <a:prstGeom prst="rect">
            <a:avLst/>
          </a:prstGeom>
        </p:spPr>
      </p:pic>
      <p:pic>
        <p:nvPicPr>
          <p:cNvPr id="7" name="Picture 2" descr="http://www.vashaibolit.ru/uploads/posts/2011-04/1303186621_1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573016"/>
            <a:ext cx="2685256" cy="2685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copypast.ru/foto7/1091/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489" y="4383961"/>
            <a:ext cx="3247560" cy="2376264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38882" y="116632"/>
            <a:ext cx="8005118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Диспепсические расстройства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79501" y="1214677"/>
            <a:ext cx="8701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2800" b="1" i="1" dirty="0" smtClean="0"/>
              <a:t>повышенный </a:t>
            </a:r>
            <a:r>
              <a:rPr lang="ru-RU" sz="2800" b="1" i="1" dirty="0"/>
              <a:t>аппетит</a:t>
            </a:r>
            <a:r>
              <a:rPr lang="ru-RU" sz="2800" b="1" dirty="0"/>
              <a:t> (</a:t>
            </a:r>
            <a:r>
              <a:rPr lang="ru-RU" sz="2800" b="1" i="1" dirty="0" err="1"/>
              <a:t>булемия</a:t>
            </a:r>
            <a:r>
              <a:rPr lang="ru-RU" sz="2800" b="1" i="1" dirty="0"/>
              <a:t>)</a:t>
            </a:r>
            <a:r>
              <a:rPr lang="ru-RU" sz="2400" dirty="0"/>
              <a:t> </a:t>
            </a:r>
            <a:endParaRPr lang="ru-RU" sz="2400" dirty="0" smtClean="0"/>
          </a:p>
          <a:p>
            <a:pPr lvl="0"/>
            <a:r>
              <a:rPr lang="ru-RU" sz="2400" dirty="0" smtClean="0"/>
              <a:t>- </a:t>
            </a:r>
            <a:r>
              <a:rPr lang="ru-RU" sz="2000" dirty="0"/>
              <a:t>отмечается в восстановительном периоде, при сахарном диабете, в период беременности, при нарушениях психики;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2108" y="669375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200" b="1" i="1" dirty="0"/>
              <a:t>Нарушение аппетита: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87" y="2932875"/>
            <a:ext cx="2557665" cy="3827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38" y="3052055"/>
            <a:ext cx="2392660" cy="17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1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r="6411"/>
          <a:stretch/>
        </p:blipFill>
        <p:spPr>
          <a:xfrm>
            <a:off x="6444208" y="2982863"/>
            <a:ext cx="2699792" cy="228396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3795" y="954645"/>
            <a:ext cx="7930205" cy="1630549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800" b="1" i="1" dirty="0" smtClean="0">
                <a:solidFill>
                  <a:schemeClr val="tx1"/>
                </a:solidFill>
              </a:rPr>
              <a:t>пониженный аппетит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</a:rPr>
              <a:t>или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полное отсутствие аппетита (анорексия) </a:t>
            </a:r>
          </a:p>
          <a:p>
            <a:pPr marL="0" lvl="0" indent="457200">
              <a:buNone/>
            </a:pPr>
            <a:r>
              <a:rPr lang="ru-RU" sz="2000" dirty="0" smtClean="0"/>
              <a:t>- при хроническом гастрите, онкологических заболеваниях (рак желудка), лихорадочном состоянии. </a:t>
            </a:r>
          </a:p>
          <a:p>
            <a:pPr marL="0" lvl="0" indent="457200">
              <a:spcBef>
                <a:spcPts val="600"/>
              </a:spcBef>
              <a:buNone/>
            </a:pPr>
            <a:endParaRPr lang="ru-RU" sz="2000" i="1" u="sng" dirty="0" smtClean="0"/>
          </a:p>
          <a:p>
            <a:pPr marL="0" lvl="0" indent="457200">
              <a:spcBef>
                <a:spcPts val="600"/>
              </a:spcBef>
              <a:buNone/>
            </a:pPr>
            <a:endParaRPr lang="ru-RU" sz="20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3795" y="0"/>
            <a:ext cx="8005118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Диспепсические расстройства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5994" y="37827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200" b="1" i="1" dirty="0"/>
              <a:t>Нарушение аппетита: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" b="14358"/>
          <a:stretch/>
        </p:blipFill>
        <p:spPr>
          <a:xfrm>
            <a:off x="2410941" y="3008732"/>
            <a:ext cx="303231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t="9129" r="13247" b="9057"/>
          <a:stretch/>
        </p:blipFill>
        <p:spPr>
          <a:xfrm>
            <a:off x="5216354" y="2426879"/>
            <a:ext cx="1447858" cy="183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8"/>
          <a:stretch/>
        </p:blipFill>
        <p:spPr>
          <a:xfrm>
            <a:off x="1687889" y="4952948"/>
            <a:ext cx="2749575" cy="17434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72000" y="541380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При психических заболеваниях,  или из-за страха перед болью, усиливающейся после еды возможен </a:t>
            </a:r>
            <a:r>
              <a:rPr lang="ru-RU" sz="2000" b="1" i="1" dirty="0"/>
              <a:t>отказ от еды</a:t>
            </a:r>
            <a:r>
              <a:rPr lang="ru-RU" sz="2000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1"/>
          <a:stretch/>
        </p:blipFill>
        <p:spPr>
          <a:xfrm>
            <a:off x="143908" y="2529263"/>
            <a:ext cx="2440463" cy="17728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604448" cy="158417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b="1" i="1" dirty="0" smtClean="0"/>
              <a:t>извращенный аппетит</a:t>
            </a:r>
            <a:r>
              <a:rPr lang="ru-RU" sz="2800" dirty="0" smtClean="0"/>
              <a:t> </a:t>
            </a:r>
          </a:p>
          <a:p>
            <a:pPr marL="0" lvl="0" indent="0">
              <a:buNone/>
            </a:pPr>
            <a:r>
              <a:rPr lang="ru-RU" sz="2200" dirty="0" smtClean="0"/>
              <a:t>- желание есть мел, уголь и другие вещества - наблюдается у беременных, при гастрите с пониженной кислотностью. </a:t>
            </a:r>
          </a:p>
          <a:p>
            <a:endParaRPr lang="ru-RU" dirty="0"/>
          </a:p>
        </p:txBody>
      </p:sp>
      <p:pic>
        <p:nvPicPr>
          <p:cNvPr id="4" name="Picture 2" descr="http://morehealthy.ru/sites/default/files/imagecache/resizeimgpost-500-500/u46/2010/11/indigestion-girls-design-479x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17258" y="2904989"/>
            <a:ext cx="2944471" cy="314776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38882" y="116632"/>
            <a:ext cx="8005118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Диспепсические расстройства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45460" y="665312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200" b="1" i="1" dirty="0"/>
              <a:t>Нарушение аппетита: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9" t="6561" r="1722"/>
          <a:stretch/>
        </p:blipFill>
        <p:spPr>
          <a:xfrm>
            <a:off x="4113204" y="2880319"/>
            <a:ext cx="1885022" cy="2016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r="9597"/>
          <a:stretch/>
        </p:blipFill>
        <p:spPr>
          <a:xfrm>
            <a:off x="3244516" y="4723627"/>
            <a:ext cx="2623964" cy="20436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r="17414"/>
          <a:stretch/>
        </p:blipFill>
        <p:spPr>
          <a:xfrm>
            <a:off x="932850" y="3740591"/>
            <a:ext cx="2376687" cy="22792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38882" y="116632"/>
            <a:ext cx="8005118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Диспепсические расстройства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89119" y="908720"/>
            <a:ext cx="5688632" cy="5733256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sz="3800" b="1" i="1" dirty="0" smtClean="0"/>
              <a:t>Тошнота</a:t>
            </a:r>
            <a:r>
              <a:rPr lang="ru-RU" sz="3800" dirty="0" smtClean="0"/>
              <a:t> </a:t>
            </a:r>
          </a:p>
          <a:p>
            <a:pPr lvl="0" indent="342900">
              <a:lnSpc>
                <a:spcPct val="120000"/>
              </a:lnSpc>
              <a:buNone/>
            </a:pPr>
            <a:r>
              <a:rPr lang="ru-RU" dirty="0" smtClean="0"/>
              <a:t>– </a:t>
            </a:r>
            <a:r>
              <a:rPr lang="ru-RU" sz="2000" dirty="0" smtClean="0"/>
              <a:t>неприятное ощущение в </a:t>
            </a:r>
            <a:r>
              <a:rPr lang="ru-RU" sz="2000" dirty="0" err="1" smtClean="0"/>
              <a:t>эпигастральной</a:t>
            </a:r>
            <a:r>
              <a:rPr lang="ru-RU" sz="2000" dirty="0" smtClean="0"/>
              <a:t>  области, нередко предшествующее  рвоте.</a:t>
            </a:r>
          </a:p>
          <a:p>
            <a:pPr lvl="0" indent="342900">
              <a:lnSpc>
                <a:spcPct val="120000"/>
              </a:lnSpc>
              <a:buNone/>
            </a:pPr>
            <a:endParaRPr lang="ru-RU" sz="900" dirty="0" smtClean="0"/>
          </a:p>
          <a:p>
            <a:pPr lvl="0" indent="342900">
              <a:lnSpc>
                <a:spcPct val="120000"/>
              </a:lnSpc>
              <a:buNone/>
            </a:pPr>
            <a:r>
              <a:rPr lang="ru-RU" sz="2000" dirty="0" smtClean="0"/>
              <a:t> Может отмечаться при погрешностях в еде, отравлениях, заболеваниях органов пищеварения, заболеваниях центральной нервной системы, при беременности, укачивании и т. д. </a:t>
            </a:r>
          </a:p>
          <a:p>
            <a:pPr indent="342900">
              <a:lnSpc>
                <a:spcPct val="120000"/>
              </a:lnSpc>
              <a:buNone/>
            </a:pPr>
            <a:endParaRPr lang="ru-RU" sz="900" i="1" dirty="0" smtClean="0"/>
          </a:p>
          <a:p>
            <a:pPr indent="342900">
              <a:lnSpc>
                <a:spcPct val="120000"/>
              </a:lnSpc>
              <a:buNone/>
            </a:pPr>
            <a:r>
              <a:rPr lang="ru-RU" sz="2000" dirty="0" smtClean="0"/>
              <a:t>При некоторых заболеваниях, сопровождающихся потерей веса (рак), тошнота может быть постоянной, угрожать жизни больного.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52" y="549684"/>
            <a:ext cx="1431944" cy="1376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2975"/>
            <a:ext cx="1905000" cy="2105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23038" r="6226" b="8039"/>
          <a:stretch/>
        </p:blipFill>
        <p:spPr>
          <a:xfrm>
            <a:off x="681925" y="2852936"/>
            <a:ext cx="3121404" cy="2148368"/>
          </a:xfrm>
          <a:prstGeom prst="rect">
            <a:avLst/>
          </a:prstGeom>
        </p:spPr>
      </p:pic>
      <p:pic>
        <p:nvPicPr>
          <p:cNvPr id="11" name="Picture 2" descr="http://images.agoramedia.com/everydayhealth/gcms/pg-sex-sicknesses-07-ful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828" y="768137"/>
            <a:ext cx="2084799" cy="2084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690164"/>
            <a:ext cx="7704856" cy="3170883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800" b="1" i="1" dirty="0" smtClean="0"/>
              <a:t>Рвота</a:t>
            </a:r>
          </a:p>
          <a:p>
            <a:pPr marL="0" lvl="0" indent="342900">
              <a:spcBef>
                <a:spcPts val="0"/>
              </a:spcBef>
              <a:buNone/>
            </a:pPr>
            <a:r>
              <a:rPr lang="ru-RU" sz="3900" dirty="0" smtClean="0"/>
              <a:t> </a:t>
            </a:r>
            <a:r>
              <a:rPr lang="ru-RU" sz="2000" dirty="0" smtClean="0"/>
              <a:t>– сложнорефлекторный акт, при котором происходит непроизвольное выбрасывание содержимого желудка наружу через рот (реже и через нос). </a:t>
            </a:r>
          </a:p>
          <a:p>
            <a:pPr marL="0" lvl="0" indent="342900">
              <a:buNone/>
            </a:pPr>
            <a:r>
              <a:rPr lang="ru-RU" sz="2000" dirty="0" smtClean="0"/>
              <a:t>Осуществляется рвота за счет  усиленной перистальтики нижних отделов желудка, расслабления верхних отделов желудка и пищевода при одновременном сокращении мышц диафрагмы и брюшной стенки.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38882" y="116632"/>
            <a:ext cx="8005118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Диспепсические расстройства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79938"/>
            <a:ext cx="2713236" cy="2713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24830"/>
            <a:ext cx="3601457" cy="32872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5031469"/>
            <a:ext cx="7704856" cy="1811840"/>
          </a:xfrm>
        </p:spPr>
        <p:txBody>
          <a:bodyPr>
            <a:noAutofit/>
          </a:bodyPr>
          <a:lstStyle/>
          <a:p>
            <a:pPr lvl="0" indent="457200">
              <a:spcBef>
                <a:spcPts val="0"/>
              </a:spcBef>
            </a:pPr>
            <a:r>
              <a:rPr lang="ru-RU" sz="2000" b="1" i="1" dirty="0" smtClean="0"/>
              <a:t>Рвота центрального происхождени</a:t>
            </a:r>
            <a:r>
              <a:rPr lang="ru-RU" sz="2000" b="1" dirty="0" smtClean="0"/>
              <a:t>я</a:t>
            </a:r>
            <a:r>
              <a:rPr lang="ru-RU" sz="2000" dirty="0" smtClean="0"/>
              <a:t> </a:t>
            </a:r>
          </a:p>
          <a:p>
            <a:pPr marL="0" lvl="0" indent="457200">
              <a:spcBef>
                <a:spcPts val="0"/>
              </a:spcBef>
              <a:buNone/>
            </a:pPr>
            <a:r>
              <a:rPr lang="ru-RU" dirty="0" smtClean="0"/>
              <a:t>возникает без предшествующей тошноты, не связана с приемом пищи, сочетается не с болями в животе, а с головной болью, бывает скудной и не приносит значительного облегчения.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ru-RU" dirty="0" smtClean="0"/>
              <a:t> Причины: повышение внутричерепного давления,  гипертонический криз.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1812" y="815659"/>
            <a:ext cx="7260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 механизму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возникновения</a:t>
            </a:r>
            <a:r>
              <a:rPr lang="ru-RU" sz="2400" dirty="0"/>
              <a:t> </a:t>
            </a:r>
            <a:r>
              <a:rPr lang="ru-RU" sz="2400" dirty="0" smtClean="0"/>
              <a:t>различают</a:t>
            </a:r>
            <a:endParaRPr lang="ru-RU" sz="2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830274" y="3284984"/>
            <a:ext cx="7062206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i="1" dirty="0" smtClean="0"/>
              <a:t>Токсическая рвота</a:t>
            </a:r>
            <a:r>
              <a:rPr lang="ru-RU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отмечается при различных интоксикациях и метаболических расстройствах: отравление алкоголем, окисью углерода, почечная недостаточность, токсикоз беременных, диабетический </a:t>
            </a:r>
            <a:r>
              <a:rPr lang="ru-RU" dirty="0" err="1" smtClean="0"/>
              <a:t>кетоацидоз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24888" y="1394483"/>
            <a:ext cx="749425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>
              <a:spcBef>
                <a:spcPts val="0"/>
              </a:spcBef>
            </a:pPr>
            <a:r>
              <a:rPr lang="ru-RU" sz="2000" b="1" i="1" dirty="0" smtClean="0"/>
              <a:t>Висцеральная рвота</a:t>
            </a:r>
            <a:endParaRPr lang="ru-RU" sz="2000" dirty="0" smtClean="0"/>
          </a:p>
          <a:p>
            <a:pPr marL="0" indent="457200">
              <a:spcBef>
                <a:spcPts val="0"/>
              </a:spcBef>
              <a:buNone/>
            </a:pPr>
            <a:r>
              <a:rPr lang="ru-RU" dirty="0" smtClean="0"/>
              <a:t>приводит к облегчению состояния. </a:t>
            </a:r>
          </a:p>
          <a:p>
            <a:pPr indent="457200">
              <a:spcBef>
                <a:spcPts val="0"/>
              </a:spcBef>
              <a:buFont typeface="Wingdings 3" charset="2"/>
              <a:buNone/>
            </a:pPr>
            <a:r>
              <a:rPr lang="ru-RU" dirty="0" smtClean="0"/>
              <a:t>Может  быть симптомом гастрита, язвенной болезни, рака желудка, аппендицита, желчнокаменной болезни,  кишечной непроходимости и других заболеваний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99180" y="292439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800" b="1" i="1" dirty="0"/>
              <a:t>Рвота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467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Сестринский уход </a:t>
            </a:r>
            <a:br>
              <a:rPr lang="ru-RU" b="1" i="1" dirty="0" smtClean="0"/>
            </a:br>
            <a:r>
              <a:rPr lang="ru-RU" b="1" i="1" dirty="0" smtClean="0"/>
              <a:t>за пациентом при рвоте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/>
              <a:t>Цель сестринского ухода</a:t>
            </a:r>
            <a:r>
              <a:rPr lang="ru-RU" sz="2000" b="1" dirty="0" smtClean="0"/>
              <a:t>: </a:t>
            </a:r>
          </a:p>
          <a:p>
            <a:pPr marL="0" indent="0">
              <a:buNone/>
            </a:pPr>
            <a:r>
              <a:rPr lang="ru-RU" sz="2000" dirty="0" smtClean="0"/>
              <a:t>исключить затекание рвотных масс в дыхательные пути пациента, загрязнение его кожи и одежды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65165"/>
            <a:ext cx="4418924" cy="3573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45024"/>
            <a:ext cx="2448272" cy="196798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/>
              <a:t>План сестринских вмешательств: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23237"/>
              </p:ext>
            </p:extLst>
          </p:nvPr>
        </p:nvGraphicFramePr>
        <p:xfrm>
          <a:off x="1" y="620686"/>
          <a:ext cx="9143998" cy="6237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538"/>
                <a:gridCol w="5168573"/>
                <a:gridCol w="3563887"/>
              </a:tblGrid>
              <a:tr h="456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</a:rPr>
                        <a:t>Сестринские вмешательства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</a:rPr>
                        <a:t>Обоснование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88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Надеть перчатки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Обеспечение инфекционной безопасности</a:t>
                      </a:r>
                    </a:p>
                  </a:txBody>
                  <a:tcPr marL="68580" marR="68580" marT="0" marB="0" anchor="ctr"/>
                </a:tc>
              </a:tr>
              <a:tr h="1088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Усадить пациента на стул, прикрыть ему грудь  полотенцем или клеенкой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Предотвращение загрязнения одежды</a:t>
                      </a:r>
                    </a:p>
                  </a:txBody>
                  <a:tcPr marL="68580" marR="68580" marT="0" marB="0" anchor="ctr"/>
                </a:tc>
              </a:tr>
              <a:tr h="1088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Поместить между ступней пациента таз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Для сбора рвотных масс</a:t>
                      </a:r>
                    </a:p>
                  </a:txBody>
                  <a:tcPr marL="68580" marR="68580" marT="0" marB="0" anchor="ctr"/>
                </a:tc>
              </a:tr>
              <a:tr h="1426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Попросить пациента наклонить туловище вперед, во время рвоты придерживать его голову и плечи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Профилактика аспирации рвотными массами</a:t>
                      </a:r>
                    </a:p>
                  </a:txBody>
                  <a:tcPr marL="68580" marR="68580" marT="0" marB="0" anchor="ctr"/>
                </a:tc>
              </a:tr>
              <a:tr h="1088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После рвоты дать пациенту стакан с кипячёной водой прополоскать рот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Предупреждение  раздражения слизистой полости рта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/>
              <a:t>План сестринских вмешательств: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27200"/>
              </p:ext>
            </p:extLst>
          </p:nvPr>
        </p:nvGraphicFramePr>
        <p:xfrm>
          <a:off x="1" y="620687"/>
          <a:ext cx="9143998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538"/>
                <a:gridCol w="5024557"/>
                <a:gridCol w="3707903"/>
              </a:tblGrid>
              <a:tr h="451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</a:rPr>
                        <a:t>Сестринские вмешательства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</a:rPr>
                        <a:t>Обоснование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12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Уложить пациента в постель, укрыть, поместить к ногам грелку (при отсутствии противопоказаний)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Профилактика нарушений со стороны </a:t>
                      </a:r>
                      <a:r>
                        <a:rPr lang="ru-RU" sz="2000" dirty="0" err="1">
                          <a:latin typeface="+mj-lt"/>
                          <a:ea typeface="Times New Roman"/>
                        </a:rPr>
                        <a:t>сердечно-сосудистой</a:t>
                      </a:r>
                      <a:r>
                        <a:rPr lang="ru-RU" sz="2000" dirty="0">
                          <a:latin typeface="+mj-lt"/>
                          <a:ea typeface="Times New Roman"/>
                        </a:rPr>
                        <a:t> системы</a:t>
                      </a:r>
                    </a:p>
                  </a:txBody>
                  <a:tcPr marL="68580" marR="68580" marT="0" marB="0" anchor="ctr"/>
                </a:tc>
              </a:tr>
              <a:tr h="1412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Измерить у пациента АД,  определить свойства пульса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Раннее выявление изменений со стороны </a:t>
                      </a:r>
                      <a:r>
                        <a:rPr lang="ru-RU" sz="2000" dirty="0" err="1">
                          <a:latin typeface="+mj-lt"/>
                          <a:ea typeface="Times New Roman"/>
                        </a:rPr>
                        <a:t>сердечно-сосудистой</a:t>
                      </a:r>
                      <a:r>
                        <a:rPr lang="ru-RU" sz="2000" dirty="0">
                          <a:latin typeface="+mj-lt"/>
                          <a:ea typeface="Times New Roman"/>
                        </a:rPr>
                        <a:t> системы</a:t>
                      </a:r>
                    </a:p>
                  </a:txBody>
                  <a:tcPr marL="68580" marR="68580" marT="0" marB="0" anchor="ctr"/>
                </a:tc>
              </a:tr>
              <a:tr h="1883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Рвотные массы предложить осмотреть врачу, по его указанию частично отправить в лабораторию, оставшееся подвергнуть дезинфекции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Обеспечение инфекционной безопасности</a:t>
                      </a:r>
                    </a:p>
                  </a:txBody>
                  <a:tcPr marL="68580" marR="68580" marT="0" marB="0" anchor="ctr"/>
                </a:tc>
              </a:tr>
              <a:tr h="10776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Все предметы ухода подвергнуть дезинфекции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66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498"/>
            <a:ext cx="7772400" cy="5760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Пищеварение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52" y="980728"/>
            <a:ext cx="3762375" cy="54864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980728"/>
            <a:ext cx="5220580" cy="31683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 совокупность физических, химических и физиологических процессов, обеспечивающих обработку и превращение пищевых продуктов в простые химические соединения, способные усваиваться клетками организма. 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chemeClr val="tx1"/>
              </a:solidFill>
              <a:latin typeface="+mj-lt"/>
            </a:endParaRPr>
          </a:p>
          <a:p>
            <a:endParaRPr lang="ru-RU" sz="24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8424936" cy="13853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Сестринский уход при рвоте у тяжелобольного, ослабленного,  находящегося без сознания пациента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60848"/>
            <a:ext cx="8229600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/>
              <a:t>Цель сестринского ухода:</a:t>
            </a:r>
            <a:r>
              <a:rPr lang="ru-RU" sz="2000" b="1" dirty="0" smtClean="0"/>
              <a:t> </a:t>
            </a:r>
          </a:p>
          <a:p>
            <a:pPr marL="0" indent="0">
              <a:buNone/>
            </a:pPr>
            <a:r>
              <a:rPr lang="ru-RU" sz="2000" dirty="0" smtClean="0"/>
              <a:t>исключить затекание рвотных масс в дыхательные пути пациента, загрязнение его кожи и одежды.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11" y="4077072"/>
            <a:ext cx="3949714" cy="20985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/>
              <a:t>План сестринских вмешательств: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723402"/>
              </p:ext>
            </p:extLst>
          </p:nvPr>
        </p:nvGraphicFramePr>
        <p:xfrm>
          <a:off x="-1" y="548682"/>
          <a:ext cx="9144002" cy="6309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78"/>
                <a:gridCol w="4872106"/>
                <a:gridCol w="3952218"/>
              </a:tblGrid>
              <a:tr h="4510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Сестринские вмешательства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Обоснование</a:t>
                      </a:r>
                    </a:p>
                  </a:txBody>
                  <a:tcPr marL="68580" marR="68580" marT="0" marB="0"/>
                </a:tc>
              </a:tr>
              <a:tr h="9021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Вызвать врача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Обеспечение преемственности</a:t>
                      </a:r>
                    </a:p>
                  </a:txBody>
                  <a:tcPr marL="68580" marR="68580" marT="0" marB="0" anchor="ctr"/>
                </a:tc>
              </a:tr>
              <a:tr h="13531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Надеть перчатки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Обеспечение инфекционной безопасности</a:t>
                      </a:r>
                    </a:p>
                  </a:txBody>
                  <a:tcPr marL="68580" marR="68580" marT="0" marB="0" anchor="ctr"/>
                </a:tc>
              </a:tr>
              <a:tr h="13531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Убрать подушку, поместить под голову пациента клеёнку, грудь прикрыть полотенцем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Предотвращение загрязнения постели и одежды пациента</a:t>
                      </a:r>
                    </a:p>
                  </a:txBody>
                  <a:tcPr marL="68580" marR="68580" marT="0" marB="0" anchor="ctr"/>
                </a:tc>
              </a:tr>
              <a:tr h="89656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Поместить ко рту пациента  лоток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Для сбора рвотных масс</a:t>
                      </a:r>
                    </a:p>
                  </a:txBody>
                  <a:tcPr marL="68580" marR="68580" marT="0" marB="0" anchor="ctr"/>
                </a:tc>
              </a:tr>
              <a:tr h="13531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Повернуть пациента и его голову  на бок и вперед, во время рвоты придерживать его голову и плечи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Профилактика аспирации рвотными массами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51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/>
              <a:t>План сестринских вмешательств: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018546"/>
              </p:ext>
            </p:extLst>
          </p:nvPr>
        </p:nvGraphicFramePr>
        <p:xfrm>
          <a:off x="-1" y="548682"/>
          <a:ext cx="9144002" cy="631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78"/>
                <a:gridCol w="4872106"/>
                <a:gridCol w="3952218"/>
              </a:tblGrid>
              <a:tr h="4054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Сестринские вмешательства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Обоснование</a:t>
                      </a:r>
                    </a:p>
                  </a:txBody>
                  <a:tcPr marL="68580" marR="68580" marT="0" marB="0"/>
                </a:tc>
              </a:tr>
              <a:tr h="12163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После рвоты провести орошение полости рта, обтереть лицо, при необходимости сменить загрязненное белье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Предупреждение  раздражения слизистой полости рта и кожи пациента</a:t>
                      </a:r>
                    </a:p>
                  </a:txBody>
                  <a:tcPr marL="68580" marR="68580" marT="0" marB="0" anchor="ctr"/>
                </a:tc>
              </a:tr>
              <a:tr h="11748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Укрыть, поместить к ногам грелку (при отсутствии противопоказаний)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Профилактика нарушений со стороны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сердечно-сосудистой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 системы</a:t>
                      </a:r>
                    </a:p>
                  </a:txBody>
                  <a:tcPr marL="68580" marR="68580" marT="0" marB="0" anchor="ctr"/>
                </a:tc>
              </a:tr>
              <a:tr h="97304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Измерить у пациента АД,  определить свойства пульса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Контроль состояния пациента</a:t>
                      </a:r>
                    </a:p>
                  </a:txBody>
                  <a:tcPr marL="68580" marR="68580" marT="0" marB="0" anchor="ctr"/>
                </a:tc>
              </a:tr>
              <a:tr h="15665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Рвотные массы предложить осмотреть врачу, по его указанию частично отправить в лабораторию, оставшееся подвергнуть дезинфекции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Обеспечение инфекционной безопасности</a:t>
                      </a:r>
                    </a:p>
                  </a:txBody>
                  <a:tcPr marL="68580" marR="68580" marT="0" marB="0" anchor="ctr"/>
                </a:tc>
              </a:tr>
              <a:tr h="97304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</a:rPr>
                        <a:t>Все предметы ухода подвергнуть дезинфекции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676456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Сестринский уход за пациентом при рвоте «кофейной гущей»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/>
              <a:t> (первая помощь при желудочном кровотечении)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144" y="2132856"/>
            <a:ext cx="82296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Цель сестринского ухода</a:t>
            </a:r>
            <a:r>
              <a:rPr lang="ru-RU" sz="2000" b="1" dirty="0" smtClean="0"/>
              <a:t>: </a:t>
            </a:r>
            <a:r>
              <a:rPr lang="ru-RU" sz="2000" dirty="0" smtClean="0"/>
              <a:t>оказание неотложной помощи 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"/>
          <a:stretch/>
        </p:blipFill>
        <p:spPr>
          <a:xfrm>
            <a:off x="2915816" y="2771318"/>
            <a:ext cx="4808843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6985" y="4457364"/>
            <a:ext cx="2376264" cy="210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/>
              <a:t>План сестринских вмешательств: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385834"/>
              </p:ext>
            </p:extLst>
          </p:nvPr>
        </p:nvGraphicFramePr>
        <p:xfrm>
          <a:off x="27314" y="595098"/>
          <a:ext cx="9144000" cy="6259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538"/>
                <a:gridCol w="5096566"/>
                <a:gridCol w="3635896"/>
              </a:tblGrid>
              <a:tr h="334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</a:rPr>
                        <a:t>Сестринские вмешательства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j-lt"/>
                          <a:ea typeface="Times New Roman"/>
                        </a:rPr>
                        <a:t>Обоснование</a:t>
                      </a:r>
                      <a:endParaRPr lang="ru-RU" sz="20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6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Срочно вызвать врача через посредника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Обеспечение преемственности</a:t>
                      </a:r>
                    </a:p>
                  </a:txBody>
                  <a:tcPr marL="68580" marR="68580" marT="0" marB="0" anchor="ctr"/>
                </a:tc>
              </a:tr>
              <a:tr h="69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Оказать помощи при рвоте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Профилактика аспирации рвотными массами</a:t>
                      </a:r>
                    </a:p>
                  </a:txBody>
                  <a:tcPr marL="68580" marR="68580" marT="0" marB="0" anchor="ctr"/>
                </a:tc>
              </a:tr>
              <a:tr h="816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Уложить пациента без подушки, придав ногам возвышенное положение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Обеспечение  притока крови к голове</a:t>
                      </a:r>
                    </a:p>
                  </a:txBody>
                  <a:tcPr marL="68580" marR="68580" marT="0" marB="0" anchor="ctr"/>
                </a:tc>
              </a:tr>
              <a:tr h="816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Запретить пациенту двигаться, принимать пищу и лекарства, разговаривать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Обеспечение полного покоя</a:t>
                      </a:r>
                    </a:p>
                  </a:txBody>
                  <a:tcPr marL="68580" marR="68580" marT="0" marB="0" anchor="ctr"/>
                </a:tc>
              </a:tr>
              <a:tr h="816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Поместить на эпигастральную область пациента пузырь со льдом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Уменьшение кровоточивости</a:t>
                      </a:r>
                    </a:p>
                  </a:txBody>
                  <a:tcPr marL="68580" marR="68580" marT="0" marB="0" anchor="ctr"/>
                </a:tc>
              </a:tr>
              <a:tr h="763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Измерить у пациента АД,  определить свойства пульса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Контроль состояния пациента</a:t>
                      </a:r>
                    </a:p>
                  </a:txBody>
                  <a:tcPr marL="68580" marR="68580" marT="0" marB="0" anchor="ctr"/>
                </a:tc>
              </a:tr>
              <a:tr h="1003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Приготовить шприцы, кровоостанавливающие препараты, вводить по назначению врача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Остановка кровотечения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60" y="0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Нарушения  дефекации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634082"/>
            <a:ext cx="7157392" cy="584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/>
              <a:t>Запор</a:t>
            </a:r>
            <a:r>
              <a:rPr lang="ru-RU" sz="2400" dirty="0" smtClean="0"/>
              <a:t> – задержка стула более двух суток.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20551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400" b="1" i="1" dirty="0" smtClean="0"/>
              <a:t>. Атонический запор</a:t>
            </a:r>
            <a:r>
              <a:rPr lang="ru-RU" sz="2400" i="1" dirty="0" smtClean="0"/>
              <a:t> </a:t>
            </a:r>
            <a:r>
              <a:rPr lang="ru-RU" sz="2400" dirty="0" smtClean="0"/>
              <a:t>– </a:t>
            </a:r>
            <a:r>
              <a:rPr lang="ru-RU" sz="2000" dirty="0" smtClean="0"/>
              <a:t>связан с ослаблением мускулатуры и перистальтики кишечника, слабостью диафрагмы и мышц брюшной стенки по причине: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43770" y="2924944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/>
              <a:t>общей слабости организма (истощение), сидячего образа жизни, постельного режима (</a:t>
            </a:r>
            <a:r>
              <a:rPr lang="ru-RU" sz="2000" i="1" dirty="0" err="1"/>
              <a:t>гипокинетический</a:t>
            </a:r>
            <a:r>
              <a:rPr lang="ru-RU" sz="2000" i="1" dirty="0"/>
              <a:t> запор</a:t>
            </a:r>
            <a:r>
              <a:rPr lang="ru-RU" sz="2000" dirty="0"/>
              <a:t>); </a:t>
            </a:r>
          </a:p>
          <a:p>
            <a:pPr lvl="0" indent="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/>
              <a:t>употребления малого количества растительной пищи, воды, витаминов, солей кальция, но много мучного и сладкого (</a:t>
            </a:r>
            <a:r>
              <a:rPr lang="ru-RU" sz="2000" i="1" dirty="0"/>
              <a:t>алиментарный запор</a:t>
            </a:r>
            <a:r>
              <a:rPr lang="ru-RU" sz="2000" dirty="0"/>
              <a:t>); </a:t>
            </a:r>
          </a:p>
          <a:p>
            <a:pPr lvl="0" indent="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/>
              <a:t>постоянного подавления дефекации (</a:t>
            </a:r>
            <a:r>
              <a:rPr lang="ru-RU" sz="2000" i="1" dirty="0"/>
              <a:t>привычный запор</a:t>
            </a:r>
            <a:r>
              <a:rPr lang="ru-RU" sz="2000" dirty="0"/>
              <a:t>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307010"/>
            <a:ext cx="1543241" cy="2143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775178"/>
            <a:ext cx="1800200" cy="182452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61518" y="1736438"/>
            <a:ext cx="5656549" cy="4550762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ru-RU" sz="2000" b="1" i="1" dirty="0" smtClean="0"/>
              <a:t>Спастический запор</a:t>
            </a:r>
            <a:r>
              <a:rPr lang="ru-RU" sz="2000" dirty="0" smtClean="0"/>
              <a:t> – по причине спазма мышц в определенных местах толстой кишки при перенапряжении вегетативной нервной системы, воспалении толстого кишечника. </a:t>
            </a:r>
          </a:p>
          <a:p>
            <a:pPr marL="514350" lvl="0" indent="-514350">
              <a:buFont typeface="+mj-lt"/>
              <a:buAutoNum type="arabicPeriod" startAt="2"/>
            </a:pPr>
            <a:r>
              <a:rPr lang="ru-RU" sz="2000" b="1" i="1" dirty="0" smtClean="0"/>
              <a:t>Механический запор </a:t>
            </a:r>
            <a:r>
              <a:rPr lang="ru-RU" sz="2000" dirty="0" smtClean="0"/>
              <a:t>– по причине препятствия на пути продвижения каловых масс по кишечнику (наличие рубцов на толстой кишке, опухоли в толстом кишечнике, опухоли из другого органа, патологического удлинения или сужения толстой кишки и др.).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6916" r="3730"/>
          <a:stretch/>
        </p:blipFill>
        <p:spPr>
          <a:xfrm>
            <a:off x="322209" y="3907324"/>
            <a:ext cx="1715410" cy="1922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r="4925"/>
          <a:stretch/>
        </p:blipFill>
        <p:spPr>
          <a:xfrm>
            <a:off x="2329130" y="4076746"/>
            <a:ext cx="1147217" cy="133563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72" y="5491653"/>
            <a:ext cx="1978603" cy="124180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8072" y="20399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Нарушения  дефекации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676508" y="529298"/>
            <a:ext cx="7157392" cy="584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None/>
            </a:pPr>
            <a:r>
              <a:rPr lang="ru-RU" sz="2800" b="1" i="1" dirty="0" smtClean="0"/>
              <a:t>Запор</a:t>
            </a:r>
            <a:r>
              <a:rPr lang="ru-RU" sz="2400" dirty="0" smtClean="0"/>
              <a:t> – задержка стула более двух суток.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82692"/>
            <a:ext cx="1914525" cy="14478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1" name="Picture 2" descr="http://im6-tub-ru.yandex.net/i?id=497609829-35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165" y="1188068"/>
            <a:ext cx="1876086" cy="194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852262"/>
            <a:ext cx="7466758" cy="5005738"/>
          </a:xfrm>
        </p:spPr>
        <p:txBody>
          <a:bodyPr>
            <a:normAutofit/>
          </a:bodyPr>
          <a:lstStyle/>
          <a:p>
            <a:pPr lvl="0" indent="342900">
              <a:spcBef>
                <a:spcPts val="1800"/>
              </a:spcBef>
            </a:pPr>
            <a:r>
              <a:rPr lang="ru-RU" sz="2000" dirty="0" smtClean="0"/>
              <a:t>чувство распирания, иногда схваткообразные боли (при спастических запорах); </a:t>
            </a:r>
          </a:p>
          <a:p>
            <a:pPr lvl="0" indent="342900">
              <a:spcBef>
                <a:spcPts val="1800"/>
              </a:spcBef>
            </a:pPr>
            <a:r>
              <a:rPr lang="ru-RU" sz="2000" dirty="0" smtClean="0"/>
              <a:t>частота дефекаций от одного раза в 2-3 дня до одного раза в неделю и реже;</a:t>
            </a:r>
          </a:p>
          <a:p>
            <a:pPr lvl="0" indent="342900">
              <a:spcBef>
                <a:spcPts val="1800"/>
              </a:spcBef>
            </a:pPr>
            <a:r>
              <a:rPr lang="ru-RU" sz="2000" dirty="0" smtClean="0"/>
              <a:t>кал уплотнен, имеет вид сухих темных шариков или комков, напоминает овечий (при механических запорах бывает лентовидным, </a:t>
            </a:r>
            <a:r>
              <a:rPr lang="ru-RU" sz="2000" dirty="0" err="1" smtClean="0"/>
              <a:t>шнурообразным</a:t>
            </a:r>
            <a:r>
              <a:rPr lang="ru-RU" sz="2000" dirty="0" smtClean="0"/>
              <a:t>);</a:t>
            </a:r>
          </a:p>
          <a:p>
            <a:pPr lvl="0" indent="342900">
              <a:spcBef>
                <a:spcPts val="1800"/>
              </a:spcBef>
            </a:pPr>
            <a:r>
              <a:rPr lang="ru-RU" sz="2000" dirty="0" smtClean="0"/>
              <a:t>явления метеоризма;</a:t>
            </a:r>
          </a:p>
          <a:p>
            <a:pPr lvl="0" indent="342900">
              <a:spcBef>
                <a:spcPts val="1800"/>
              </a:spcBef>
            </a:pPr>
            <a:r>
              <a:rPr lang="ru-RU" sz="2000" dirty="0" smtClean="0"/>
              <a:t>снижение аппетит, возможна отрыжка, неприятный вкус во рту;</a:t>
            </a:r>
          </a:p>
          <a:p>
            <a:pPr lvl="0" indent="342900">
              <a:spcBef>
                <a:spcPts val="1800"/>
              </a:spcBef>
            </a:pPr>
            <a:r>
              <a:rPr lang="ru-RU" sz="2000" dirty="0" smtClean="0"/>
              <a:t> головные боли, боли в мышцах тела, подавленное настроение, нарушение сна.</a:t>
            </a:r>
          </a:p>
          <a:p>
            <a:pPr indent="342900">
              <a:spcBef>
                <a:spcPts val="1800"/>
              </a:spcBef>
            </a:pP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3560" y="0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Нарушения  дефекации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47664" y="634082"/>
            <a:ext cx="7157392" cy="584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None/>
            </a:pPr>
            <a:r>
              <a:rPr lang="ru-RU" sz="2800" b="1" i="1" smtClean="0"/>
              <a:t>Запор</a:t>
            </a:r>
            <a:r>
              <a:rPr lang="ru-RU" sz="2400" smtClean="0"/>
              <a:t> – задержка стула более двух суток.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1218180"/>
            <a:ext cx="3462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000" b="1" i="1" dirty="0"/>
              <a:t>Клинические проявления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5445" y="2132856"/>
            <a:ext cx="5637312" cy="1224136"/>
          </a:xfrm>
        </p:spPr>
        <p:txBody>
          <a:bodyPr>
            <a:noAutofit/>
          </a:bodyPr>
          <a:lstStyle/>
          <a:p>
            <a:r>
              <a:rPr lang="ru-RU" sz="2000" dirty="0" smtClean="0"/>
              <a:t>трещины в </a:t>
            </a:r>
            <a:r>
              <a:rPr lang="ru-RU" sz="2000" dirty="0" err="1" smtClean="0"/>
              <a:t>перианальной</a:t>
            </a:r>
            <a:r>
              <a:rPr lang="ru-RU" sz="2000" dirty="0" smtClean="0"/>
              <a:t> области</a:t>
            </a:r>
          </a:p>
          <a:p>
            <a:r>
              <a:rPr lang="ru-RU" sz="2000" dirty="0" smtClean="0"/>
              <a:t> воспаление геморроидальных узлов</a:t>
            </a:r>
          </a:p>
          <a:p>
            <a:r>
              <a:rPr lang="ru-RU" sz="2000" dirty="0" smtClean="0"/>
              <a:t>каловая интоксикация</a:t>
            </a: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3560" y="0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Нарушения  дефекации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47664" y="634082"/>
            <a:ext cx="7157392" cy="584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None/>
            </a:pPr>
            <a:r>
              <a:rPr lang="ru-RU" sz="2800" b="1" i="1" smtClean="0"/>
              <a:t>Запор</a:t>
            </a:r>
            <a:r>
              <a:rPr lang="ru-RU" sz="2400" smtClean="0"/>
              <a:t> – задержка стула более двух суток.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1319960"/>
            <a:ext cx="4676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000" b="1" i="1" dirty="0"/>
              <a:t>Возможные осложнения  запора:</a:t>
            </a:r>
            <a:r>
              <a:rPr lang="ru-RU" sz="2000" b="1" dirty="0"/>
              <a:t>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3" y="3501008"/>
            <a:ext cx="2808312" cy="22510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99" y="5157192"/>
            <a:ext cx="179070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53" y="3501008"/>
            <a:ext cx="3359274" cy="251945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i="1" dirty="0" smtClean="0"/>
              <a:t>Сестринский уход за пациентом при атоническом запоре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154255"/>
              </p:ext>
            </p:extLst>
          </p:nvPr>
        </p:nvGraphicFramePr>
        <p:xfrm>
          <a:off x="0" y="1472593"/>
          <a:ext cx="9144000" cy="538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20"/>
                <a:gridCol w="6192688"/>
                <a:gridCol w="2699792"/>
              </a:tblGrid>
              <a:tr h="534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</a:rPr>
                        <a:t>Сестринские вмешательства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</a:rPr>
                        <a:t>Обоснование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0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Сообщить врачу.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Соблюдение преемственности</a:t>
                      </a:r>
                    </a:p>
                  </a:txBody>
                  <a:tcPr marL="68580" marR="68580" marT="0" marB="0" anchor="ctr"/>
                </a:tc>
              </a:tr>
              <a:tr h="650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Контролировать назначенный двигательный режим.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Повышение мышечного тонуса</a:t>
                      </a:r>
                    </a:p>
                  </a:txBody>
                  <a:tcPr marL="68580" marR="68580" marT="0" marB="0" anchor="ctr"/>
                </a:tc>
              </a:tr>
              <a:tr h="650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С назначения врача проводить ЛФК, массаж передней брюшной стенки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Контролировать соблюдение назначенной диеты, достаточного употребления жидкости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j-lt"/>
                          <a:ea typeface="Times New Roman"/>
                        </a:rPr>
                        <a:t>Пособие</a:t>
                      </a:r>
                      <a:r>
                        <a:rPr lang="ru-RU" sz="2000" baseline="0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+mj-lt"/>
                          <a:ea typeface="Times New Roman"/>
                        </a:rPr>
                        <a:t>для </a:t>
                      </a:r>
                      <a:r>
                        <a:rPr lang="ru-RU" sz="2000" dirty="0">
                          <a:latin typeface="+mj-lt"/>
                          <a:ea typeface="Times New Roman"/>
                        </a:rPr>
                        <a:t>дефекации</a:t>
                      </a:r>
                    </a:p>
                  </a:txBody>
                  <a:tcPr marL="68580" marR="68580" marT="0" marB="0" anchor="ctr"/>
                </a:tc>
              </a:tr>
              <a:tr h="650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Контролировать характер и частоту испражнений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Динамичное наблюдение</a:t>
                      </a:r>
                    </a:p>
                  </a:txBody>
                  <a:tcPr marL="68580" marR="68580" marT="0" marB="0" anchor="ctr"/>
                </a:tc>
              </a:tr>
              <a:tr h="650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Вести наблюдение за </a:t>
                      </a:r>
                      <a:r>
                        <a:rPr lang="ru-RU" sz="2000" dirty="0" err="1">
                          <a:latin typeface="+mj-lt"/>
                          <a:ea typeface="Times New Roman"/>
                        </a:rPr>
                        <a:t>перианальной</a:t>
                      </a:r>
                      <a:r>
                        <a:rPr lang="ru-RU" sz="2000" dirty="0">
                          <a:latin typeface="+mj-lt"/>
                          <a:ea typeface="Times New Roman"/>
                        </a:rPr>
                        <a:t> областью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7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Выполнять назначения врача: слабительные перорально, начиная с травяных, суппозитории, послабляющие клизмы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Пособие для дефекации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76470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u="sng" dirty="0" smtClean="0"/>
              <a:t>Цель сестринского ухода</a:t>
            </a:r>
            <a:r>
              <a:rPr lang="ru-RU" sz="2000" u="sng" dirty="0" smtClean="0"/>
              <a:t>: </a:t>
            </a:r>
          </a:p>
          <a:p>
            <a:pPr algn="ctr"/>
            <a:r>
              <a:rPr lang="ru-RU" sz="2000" dirty="0" smtClean="0"/>
              <a:t>способствовать регулярной дефекации,  не допустить осложнений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80" y="73294"/>
            <a:ext cx="9267267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Основные функции органов пищеварения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911284"/>
            <a:ext cx="5436096" cy="5497307"/>
          </a:xfrm>
        </p:spPr>
        <p:txBody>
          <a:bodyPr>
            <a:noAutofit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400" b="1" i="1" dirty="0" smtClean="0"/>
              <a:t>Двигательная, или моторная</a:t>
            </a:r>
            <a:r>
              <a:rPr lang="ru-RU" sz="2400" dirty="0" smtClean="0"/>
              <a:t> </a:t>
            </a:r>
          </a:p>
          <a:p>
            <a:pPr lvl="0">
              <a:spcAft>
                <a:spcPts val="1200"/>
              </a:spcAft>
              <a:buFontTx/>
              <a:buChar char="-"/>
            </a:pPr>
            <a:r>
              <a:rPr lang="ru-RU" sz="2400" dirty="0" smtClean="0"/>
              <a:t>осуществляется мускулатурой пищеварительного аппарата и заключается в жевании, глотании, перемешивании и передвижении пищи по пищеварительному тракту и удалении из организма не переваренных остатков.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ru-RU" sz="2400" dirty="0" smtClean="0"/>
              <a:t>К моторике также относятся движения ворсинок и микроворсинок.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8" t="12891" r="26933" b="11634"/>
          <a:stretch/>
        </p:blipFill>
        <p:spPr>
          <a:xfrm>
            <a:off x="695803" y="1544190"/>
            <a:ext cx="1224136" cy="1512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1" t="3142" r="33703" b="52500"/>
          <a:stretch/>
        </p:blipFill>
        <p:spPr>
          <a:xfrm>
            <a:off x="1949461" y="836712"/>
            <a:ext cx="1296144" cy="13775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0"/>
          <a:stretch/>
        </p:blipFill>
        <p:spPr>
          <a:xfrm>
            <a:off x="2354635" y="2305355"/>
            <a:ext cx="1625401" cy="1590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86" y="4797152"/>
            <a:ext cx="1452950" cy="19953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35" b="19103"/>
          <a:stretch/>
        </p:blipFill>
        <p:spPr>
          <a:xfrm>
            <a:off x="660519" y="3442704"/>
            <a:ext cx="1550059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9517" y="2072605"/>
            <a:ext cx="5580112" cy="4785395"/>
          </a:xfrm>
        </p:spPr>
        <p:txBody>
          <a:bodyPr>
            <a:noAutofit/>
          </a:bodyPr>
          <a:lstStyle/>
          <a:p>
            <a:pPr indent="342900"/>
            <a:r>
              <a:rPr lang="ru-RU" sz="2000" dirty="0" smtClean="0"/>
              <a:t>инфекционных заболеваний, </a:t>
            </a:r>
          </a:p>
          <a:p>
            <a:pPr indent="342900"/>
            <a:r>
              <a:rPr lang="ru-RU" sz="2000" dirty="0" smtClean="0"/>
              <a:t>пищевых </a:t>
            </a:r>
            <a:r>
              <a:rPr lang="ru-RU" sz="2000" dirty="0" err="1" smtClean="0"/>
              <a:t>токсикоинфекций</a:t>
            </a:r>
            <a:r>
              <a:rPr lang="ru-RU" sz="2000" dirty="0" smtClean="0"/>
              <a:t>, </a:t>
            </a:r>
          </a:p>
          <a:p>
            <a:pPr indent="342900"/>
            <a:r>
              <a:rPr lang="ru-RU" sz="2000" dirty="0" err="1" smtClean="0"/>
              <a:t>дисбактериоза</a:t>
            </a:r>
            <a:r>
              <a:rPr lang="ru-RU" sz="2000" dirty="0" smtClean="0"/>
              <a:t>, </a:t>
            </a:r>
          </a:p>
          <a:p>
            <a:pPr indent="342900"/>
            <a:r>
              <a:rPr lang="ru-RU" sz="2000" dirty="0" smtClean="0"/>
              <a:t>хронических воспалительных процессов кишечника, </a:t>
            </a:r>
          </a:p>
          <a:p>
            <a:pPr indent="342900"/>
            <a:r>
              <a:rPr lang="ru-RU" sz="2000" dirty="0" smtClean="0"/>
              <a:t>нарушений пищеварения в верхних отделах желудочно-кишечного тракта. </a:t>
            </a:r>
          </a:p>
          <a:p>
            <a:pPr indent="342900">
              <a:buNone/>
            </a:pPr>
            <a:r>
              <a:rPr lang="ru-RU" sz="2000" dirty="0" smtClean="0"/>
              <a:t>Причиной поноса может быть неврогенной состояние при волнении, страхе, тревоге, боли. </a:t>
            </a:r>
          </a:p>
          <a:p>
            <a:pPr indent="342900"/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3560" y="0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Нарушения  дефекации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713037"/>
            <a:ext cx="7524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/>
              <a:t>Понос (диарея) </a:t>
            </a:r>
            <a:r>
              <a:rPr lang="ru-RU" b="1" i="1" dirty="0"/>
              <a:t>- </a:t>
            </a:r>
            <a:r>
              <a:rPr lang="ru-RU" dirty="0"/>
              <a:t> </a:t>
            </a:r>
            <a:r>
              <a:rPr lang="ru-RU" sz="2000" dirty="0"/>
              <a:t>частый  жидкий стул. </a:t>
            </a:r>
          </a:p>
          <a:p>
            <a:pPr>
              <a:buNone/>
            </a:pPr>
            <a:r>
              <a:rPr lang="ru-RU" sz="2000" dirty="0"/>
              <a:t>Является симптомом многих патологических процессов: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3055036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236257"/>
            <a:ext cx="6156176" cy="562174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i="1" dirty="0" smtClean="0"/>
              <a:t>Клинические проявления:</a:t>
            </a:r>
            <a:r>
              <a:rPr lang="ru-RU" sz="2800" b="1" dirty="0" smtClean="0"/>
              <a:t> </a:t>
            </a:r>
          </a:p>
          <a:p>
            <a:r>
              <a:rPr lang="ru-RU" sz="2600" dirty="0" smtClean="0"/>
              <a:t>частота стула бывает различной,</a:t>
            </a:r>
          </a:p>
          <a:p>
            <a:r>
              <a:rPr lang="ru-RU" sz="2600" dirty="0" smtClean="0"/>
              <a:t> испражнения - водянистыми или кашицеобразными,  характер зависит от заболевания. </a:t>
            </a:r>
          </a:p>
          <a:p>
            <a:pPr>
              <a:buNone/>
            </a:pPr>
            <a:r>
              <a:rPr lang="ru-RU" sz="2600" dirty="0" smtClean="0"/>
              <a:t>Возможны </a:t>
            </a:r>
          </a:p>
          <a:p>
            <a:r>
              <a:rPr lang="ru-RU" sz="2600" dirty="0" smtClean="0"/>
              <a:t>боль в животе, </a:t>
            </a:r>
          </a:p>
          <a:p>
            <a:r>
              <a:rPr lang="ru-RU" sz="2600" dirty="0" smtClean="0"/>
              <a:t>ощущение урчания, переливания, </a:t>
            </a:r>
          </a:p>
          <a:p>
            <a:r>
              <a:rPr lang="ru-RU" sz="2600" dirty="0" smtClean="0"/>
              <a:t>вздутие живота, </a:t>
            </a:r>
          </a:p>
          <a:p>
            <a:r>
              <a:rPr lang="ru-RU" sz="2600" dirty="0" smtClean="0"/>
              <a:t>тенезмы (неудержимые позывы). </a:t>
            </a:r>
          </a:p>
          <a:p>
            <a:pPr algn="ctr">
              <a:buNone/>
            </a:pPr>
            <a:r>
              <a:rPr lang="ru-RU" sz="2800" b="1" i="1" dirty="0" smtClean="0"/>
              <a:t>Возможные осложнения</a:t>
            </a:r>
            <a:r>
              <a:rPr lang="ru-RU" sz="2800" b="1" dirty="0" smtClean="0"/>
              <a:t>: </a:t>
            </a:r>
          </a:p>
          <a:p>
            <a:r>
              <a:rPr lang="ru-RU" sz="2400" dirty="0" smtClean="0"/>
              <a:t>в случае инфекции – риск заражения окружающих;</a:t>
            </a:r>
          </a:p>
          <a:p>
            <a:r>
              <a:rPr lang="ru-RU" sz="2400" dirty="0" smtClean="0"/>
              <a:t> длительные и тяжелые поносы приводят к обезвоживанию, истощению организма, гиповитаминозам, выраженным изменениям в органах.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3560" y="0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Нарушения  дефекации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98796" y="578616"/>
            <a:ext cx="7524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/>
              <a:t>Понос (диарея) </a:t>
            </a:r>
            <a:r>
              <a:rPr lang="ru-RU" b="1" i="1" dirty="0"/>
              <a:t>- </a:t>
            </a:r>
            <a:r>
              <a:rPr lang="ru-RU" dirty="0"/>
              <a:t> </a:t>
            </a:r>
            <a:r>
              <a:rPr lang="ru-RU" sz="2000" dirty="0"/>
              <a:t>частый  жидкий стул.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8" y="2736960"/>
            <a:ext cx="1755116" cy="1734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6" y="5636985"/>
            <a:ext cx="2857500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81" y="4939353"/>
            <a:ext cx="1515454" cy="170915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Сестринский уход за пациентом при поносе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382664"/>
              </p:ext>
            </p:extLst>
          </p:nvPr>
        </p:nvGraphicFramePr>
        <p:xfrm>
          <a:off x="35496" y="1628799"/>
          <a:ext cx="9108504" cy="52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60"/>
                <a:gridCol w="6000666"/>
                <a:gridCol w="2571778"/>
              </a:tblGrid>
              <a:tr h="528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</a:rPr>
                        <a:t>Сестринские вмешательства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</a:rPr>
                        <a:t>Обоснование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6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Сообщить врачу.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Соблюдение преемственности.</a:t>
                      </a:r>
                    </a:p>
                  </a:txBody>
                  <a:tcPr marL="68580" marR="68580" marT="0" marB="0" anchor="ctr"/>
                </a:tc>
              </a:tr>
              <a:tr h="1156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Изолировать пациента в отдельную палату, запретить выходить, снабдить предметами ухода.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Соблюдение СПЭР</a:t>
                      </a:r>
                    </a:p>
                  </a:txBody>
                  <a:tcPr marL="68580" marR="68580" marT="0" marB="0" anchor="ctr"/>
                </a:tc>
              </a:tr>
              <a:tr h="886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Объяснить пациенту необходимость соблюдения личной гигиены 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6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Соблюдение правил инфекционной безопасности медсестрой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6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Обеспечить пациента диетическим питанием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Пособие для закрепления стула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18638" y="620688"/>
            <a:ext cx="77403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сестринского ухода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способствовать тому, что стул у пациента будет оформленным, не произойдёт рассеивания инфекции, не возникнут осложнения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Сестринский уход за пациентом при поносе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313676"/>
              </p:ext>
            </p:extLst>
          </p:nvPr>
        </p:nvGraphicFramePr>
        <p:xfrm>
          <a:off x="35496" y="1628800"/>
          <a:ext cx="9108504" cy="522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60"/>
                <a:gridCol w="6000666"/>
                <a:gridCol w="2571778"/>
              </a:tblGrid>
              <a:tr h="606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</a:rPr>
                        <a:t>Сестринские вмешательства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</a:rPr>
                        <a:t>Обоснование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0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Обеспечить пациенту питьевой режим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Профилактика обезвоживания</a:t>
                      </a:r>
                    </a:p>
                  </a:txBody>
                  <a:tcPr marL="68580" marR="68580" marT="0" marB="0" anchor="ctr"/>
                </a:tc>
              </a:tr>
              <a:tr h="174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Вести наблюдение за </a:t>
                      </a:r>
                      <a:r>
                        <a:rPr lang="ru-RU" sz="2000" dirty="0" err="1">
                          <a:latin typeface="+mj-lt"/>
                          <a:ea typeface="Times New Roman"/>
                        </a:rPr>
                        <a:t>перианальной</a:t>
                      </a:r>
                      <a:r>
                        <a:rPr lang="ru-RU" sz="2000" dirty="0">
                          <a:latin typeface="+mj-lt"/>
                          <a:ea typeface="Times New Roman"/>
                        </a:rPr>
                        <a:t> области, подмывать регулярно, применять ванночки с перманганатом калия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Профилактика раздражения</a:t>
                      </a:r>
                    </a:p>
                  </a:txBody>
                  <a:tcPr marL="68580" marR="68580" marT="0" marB="0" anchor="ctr"/>
                </a:tc>
              </a:tr>
              <a:tr h="1000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Обеспечить взятие кала для лабораторного исследования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Диагностика заболевания</a:t>
                      </a:r>
                    </a:p>
                  </a:txBody>
                  <a:tcPr marL="68580" marR="68580" marT="0" marB="0" anchor="ctr"/>
                </a:tc>
              </a:tr>
              <a:tr h="882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Выполнять назначения врача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Лечение заболевания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585304"/>
            <a:ext cx="77403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сестринского ухода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способствовать тому, что стул у пациента будет оформленным, не произойдёт рассеивания инфекции, не возникнут осложнения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9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79" y="764704"/>
            <a:ext cx="7272809" cy="1584176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/>
              <a:t>Мелена</a:t>
            </a:r>
            <a:r>
              <a:rPr lang="ru-RU" sz="2800" i="1" dirty="0" smtClean="0"/>
              <a:t> </a:t>
            </a:r>
            <a:r>
              <a:rPr lang="ru-RU" sz="2000" i="1" dirty="0" smtClean="0"/>
              <a:t>- </a:t>
            </a:r>
            <a:r>
              <a:rPr lang="ru-RU" sz="2000" dirty="0" smtClean="0"/>
              <a:t>неоформленный черный дегтеобразный стул со зловонным запахом </a:t>
            </a:r>
          </a:p>
          <a:p>
            <a:pPr>
              <a:buNone/>
            </a:pPr>
            <a:r>
              <a:rPr lang="ru-RU" sz="2000" dirty="0" smtClean="0"/>
              <a:t>-  характерный признак пищеводного, желудочного или кишечного кровотечения.</a:t>
            </a:r>
            <a:endParaRPr lang="ru-RU" dirty="0"/>
          </a:p>
        </p:txBody>
      </p:sp>
      <p:pic>
        <p:nvPicPr>
          <p:cNvPr id="41986" name="Picture 2" descr="http://www.meddean.luc.edu/lumen/meded/mech/cases/case10/gi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77072"/>
            <a:ext cx="2808312" cy="2426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3560" y="0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Нарушения  дефекации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"/>
          <a:stretch/>
        </p:blipFill>
        <p:spPr>
          <a:xfrm>
            <a:off x="2915816" y="2771318"/>
            <a:ext cx="4808843" cy="3600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4480263"/>
            <a:ext cx="2344244" cy="2022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3573016"/>
            <a:ext cx="5373469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/>
              <a:t>Осложнения: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опрелости,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пролежни,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инфицирование мочевых путей,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психологические проблемы.</a:t>
            </a: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3560" y="0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Нарушения  дефекации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634082"/>
            <a:ext cx="3526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i="1" dirty="0"/>
              <a:t>Недержание кала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260369"/>
            <a:ext cx="7812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/>
              <a:t>–  непроизвольное, без позывов осуществление дефекации у пациентов в бессознательном состоянии, с органическим поражением центральной нервной системы и прямой кишки.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Сестринский уход за пациентом с недержанием кала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024107"/>
              </p:ext>
            </p:extLst>
          </p:nvPr>
        </p:nvGraphicFramePr>
        <p:xfrm>
          <a:off x="0" y="2492896"/>
          <a:ext cx="9144000" cy="436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56"/>
                <a:gridCol w="5080564"/>
                <a:gridCol w="3491880"/>
              </a:tblGrid>
              <a:tr h="476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</a:rPr>
                        <a:t>Сестринские вмешательства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</a:rPr>
                        <a:t>Обоснование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6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Поместить пациента в отдельную палату, оказывать психологическую поддержку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Уменьшения эмоциональной нагрузки</a:t>
                      </a:r>
                    </a:p>
                  </a:txBody>
                  <a:tcPr marL="68580" marR="68580" marT="0" marB="0" anchor="ctr"/>
                </a:tc>
              </a:tr>
              <a:tr h="1296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Матрац обшить клеёнкой, застелить простынёй, на нее клеенка и сверху пелёнка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Предупреждение загрязнения постели</a:t>
                      </a:r>
                    </a:p>
                  </a:txBody>
                  <a:tcPr marL="68580" marR="68580" marT="0" marB="0" anchor="ctr"/>
                </a:tc>
              </a:tr>
              <a:tr h="1296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Поместить пациента на слабо надутое резиновое судно в чехле или использовать </a:t>
                      </a:r>
                      <a:r>
                        <a:rPr lang="ru-RU" sz="2000" dirty="0" err="1">
                          <a:latin typeface="+mj-lt"/>
                          <a:ea typeface="Times New Roman"/>
                        </a:rPr>
                        <a:t>памперсы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259632" y="1124744"/>
            <a:ext cx="78843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сестринского ухода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допустить осложнений со стороны кожи и органов мочевыделения, обеспечить комфортное содержание пациента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Сестринский уход за пациентом с недержанием кала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598481"/>
              </p:ext>
            </p:extLst>
          </p:nvPr>
        </p:nvGraphicFramePr>
        <p:xfrm>
          <a:off x="0" y="1052736"/>
          <a:ext cx="9144000" cy="5805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5616624"/>
                <a:gridCol w="3131840"/>
              </a:tblGrid>
              <a:tr h="42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</a:rPr>
                        <a:t>Сестринские вмешательства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j-lt"/>
                          <a:ea typeface="Times New Roman"/>
                        </a:rPr>
                        <a:t>Обоснование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50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Своевременно опорожнять и дезинфицировать судно, регулярно менять </a:t>
                      </a:r>
                      <a:r>
                        <a:rPr lang="ru-RU" sz="2000" dirty="0" err="1">
                          <a:latin typeface="+mj-lt"/>
                          <a:ea typeface="Times New Roman"/>
                        </a:rPr>
                        <a:t>памперсы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Профилактика осложнений,  обеспечение комфортных условий содержания</a:t>
                      </a:r>
                    </a:p>
                  </a:txBody>
                  <a:tcPr marL="68580" marR="68580" marT="0" marB="0" anchor="ctr"/>
                </a:tc>
              </a:tr>
              <a:tr h="1150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Регулярно подмывать пациента слабым ан6тисептическим раствором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0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Обеспечить смену белья по мере загрязнения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Проводить регулярный осмотр кожи пациента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Для своевременного выявления осложнений со стороны кожи</a:t>
                      </a:r>
                    </a:p>
                  </a:txBody>
                  <a:tcPr marL="68580" marR="68580" marT="0" marB="0" anchor="ctr"/>
                </a:tc>
              </a:tr>
              <a:tr h="1150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</a:rPr>
                        <a:t>Обеспечить регулярное проветривание палаты и проведение влажных уборок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Times New Roman"/>
                        </a:rPr>
                        <a:t>Обеспечение комфортных условий содержания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978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КЛИЗМЫ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568" y="2060848"/>
            <a:ext cx="5435352" cy="4320480"/>
          </a:xfrm>
        </p:spPr>
        <p:txBody>
          <a:bodyPr>
            <a:noAutofit/>
          </a:bodyPr>
          <a:lstStyle/>
          <a:p>
            <a:pPr lvl="0" indent="342900">
              <a:spcBef>
                <a:spcPts val="1200"/>
              </a:spcBef>
            </a:pPr>
            <a:r>
              <a:rPr lang="ru-RU" sz="2000" dirty="0" smtClean="0"/>
              <a:t>подготовка пациента к рентгенологическому исследованию органов пищеварения, мочеотделения, органов малого таза, подготовка к эндоскопическому исследованию толстой кишки (</a:t>
            </a:r>
            <a:r>
              <a:rPr lang="ru-RU" sz="2000" dirty="0" err="1" smtClean="0"/>
              <a:t>колоноскопия</a:t>
            </a:r>
            <a:r>
              <a:rPr lang="ru-RU" sz="2000" dirty="0" smtClean="0"/>
              <a:t>, </a:t>
            </a:r>
            <a:r>
              <a:rPr lang="ru-RU" sz="2000" dirty="0" err="1" smtClean="0"/>
              <a:t>ректороманоскопия</a:t>
            </a:r>
            <a:r>
              <a:rPr lang="ru-RU" sz="2000" dirty="0" smtClean="0"/>
              <a:t>).</a:t>
            </a:r>
          </a:p>
          <a:p>
            <a:pPr lvl="0" indent="342900">
              <a:spcBef>
                <a:spcPts val="1200"/>
              </a:spcBef>
            </a:pPr>
            <a:r>
              <a:rPr lang="ru-RU" sz="2000" dirty="0" smtClean="0"/>
              <a:t>очищение кишечника при запоре</a:t>
            </a:r>
          </a:p>
          <a:p>
            <a:pPr lvl="0" indent="342900">
              <a:spcBef>
                <a:spcPts val="1200"/>
              </a:spcBef>
            </a:pPr>
            <a:r>
              <a:rPr lang="ru-RU" sz="2000" dirty="0" smtClean="0"/>
              <a:t> введение в прямую кишку </a:t>
            </a:r>
          </a:p>
          <a:p>
            <a:pPr lvl="0" indent="342900">
              <a:spcBef>
                <a:spcPts val="1200"/>
              </a:spcBef>
              <a:buNone/>
            </a:pPr>
            <a:r>
              <a:rPr lang="ru-RU" sz="2000" dirty="0" smtClean="0"/>
              <a:t>лекарственного вещества,</a:t>
            </a:r>
          </a:p>
          <a:p>
            <a:pPr lvl="0" indent="342900">
              <a:spcBef>
                <a:spcPts val="1200"/>
              </a:spcBef>
            </a:pPr>
            <a:r>
              <a:rPr lang="ru-RU" sz="2000" dirty="0" smtClean="0"/>
              <a:t>искусственное питание пациента.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714286"/>
            <a:ext cx="7740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/>
              <a:t>это процедура введения жидкости в нижний отдел толстого кишечника с диагностической или лечебной целями:</a:t>
            </a:r>
          </a:p>
        </p:txBody>
      </p:sp>
      <p:pic>
        <p:nvPicPr>
          <p:cNvPr id="6" name="Picture 2" descr="http://im0-tub-ru.yandex.net/i?id=140403945-4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71" y="2625756"/>
            <a:ext cx="2701429" cy="319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599" y="562074"/>
            <a:ext cx="8229600" cy="113813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Противопоказания для постановки любой клизмы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2060848"/>
            <a:ext cx="7092280" cy="4797152"/>
          </a:xfrm>
        </p:spPr>
        <p:txBody>
          <a:bodyPr>
            <a:normAutofit/>
          </a:bodyPr>
          <a:lstStyle/>
          <a:p>
            <a:pPr lvl="0" indent="342900">
              <a:spcBef>
                <a:spcPts val="1800"/>
              </a:spcBef>
            </a:pPr>
            <a:r>
              <a:rPr lang="ru-RU" sz="2200" dirty="0" smtClean="0"/>
              <a:t>кровотечение из пищеварительного тракта;</a:t>
            </a:r>
          </a:p>
          <a:p>
            <a:pPr lvl="0" indent="342900">
              <a:spcBef>
                <a:spcPts val="1800"/>
              </a:spcBef>
            </a:pPr>
            <a:r>
              <a:rPr lang="ru-RU" sz="2200" dirty="0" smtClean="0"/>
              <a:t>острый воспалительный процесс в толстой кишке и в области заднего прохода;</a:t>
            </a:r>
          </a:p>
          <a:p>
            <a:pPr lvl="0" indent="342900">
              <a:spcBef>
                <a:spcPts val="1800"/>
              </a:spcBef>
            </a:pPr>
            <a:r>
              <a:rPr lang="ru-RU" sz="2200" dirty="0" smtClean="0"/>
              <a:t>злокачественные новообразования в прямой кишке;</a:t>
            </a:r>
          </a:p>
          <a:p>
            <a:pPr lvl="0" indent="342900">
              <a:spcBef>
                <a:spcPts val="1800"/>
              </a:spcBef>
            </a:pPr>
            <a:r>
              <a:rPr lang="ru-RU" sz="2200" dirty="0" smtClean="0"/>
              <a:t>боли в животе невыясненной природы;</a:t>
            </a:r>
          </a:p>
          <a:p>
            <a:pPr lvl="0" indent="342900">
              <a:spcBef>
                <a:spcPts val="1800"/>
              </a:spcBef>
            </a:pPr>
            <a:r>
              <a:rPr lang="ru-RU" sz="2200" dirty="0" smtClean="0"/>
              <a:t>трещины в области заднего прохода или выпадение прямой кишки.</a:t>
            </a:r>
            <a:endParaRPr lang="ru-RU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КЛИЗМЫ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0"/>
            <a:ext cx="9267267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Основные функции органов пищеварения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0703" y="1827654"/>
            <a:ext cx="5482952" cy="4448473"/>
          </a:xfrm>
        </p:spPr>
        <p:txBody>
          <a:bodyPr>
            <a:noAutofit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 startAt="2"/>
            </a:pPr>
            <a:r>
              <a:rPr lang="ru-RU" sz="2800" b="1" i="1" dirty="0" smtClean="0"/>
              <a:t>Секреторная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ru-RU" sz="2800" b="1" i="1" dirty="0" smtClean="0"/>
              <a:t> </a:t>
            </a:r>
            <a:r>
              <a:rPr lang="ru-RU" sz="2800" dirty="0" smtClean="0"/>
              <a:t>- связана с выработкой железистыми клетками пищеварительных соков: слюны, желудочного, поджелудочного, кишечного соков и желчи.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" y="1268759"/>
            <a:ext cx="2592289" cy="55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96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908720"/>
            <a:ext cx="5133256" cy="5949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/>
              <a:t>Психологическая подготовка пациента</a:t>
            </a:r>
            <a:endParaRPr lang="ru-RU" sz="2000" dirty="0" smtClean="0"/>
          </a:p>
          <a:p>
            <a:pPr lvl="0"/>
            <a:r>
              <a:rPr lang="ru-RU" sz="2000" dirty="0" smtClean="0"/>
              <a:t>выявить наличие противопоказаний;</a:t>
            </a:r>
          </a:p>
          <a:p>
            <a:pPr lvl="0"/>
            <a:r>
              <a:rPr lang="ru-RU" sz="2000" dirty="0" smtClean="0"/>
              <a:t>рассказать о характере манипуляции, о необходимости и цели выполнения;</a:t>
            </a:r>
          </a:p>
          <a:p>
            <a:pPr lvl="0"/>
            <a:r>
              <a:rPr lang="ru-RU" sz="2000" dirty="0" smtClean="0"/>
              <a:t>научить поведению во время манипуляции и после неё;</a:t>
            </a:r>
          </a:p>
          <a:p>
            <a:pPr lvl="0"/>
            <a:r>
              <a:rPr lang="ru-RU" sz="2000" dirty="0" smtClean="0"/>
              <a:t>рассказать об ощущениях во время манипуляции и после неё.</a:t>
            </a:r>
          </a:p>
          <a:p>
            <a:pPr lvl="0"/>
            <a:endParaRPr lang="ru-RU" sz="2000" dirty="0" smtClean="0"/>
          </a:p>
          <a:p>
            <a:pPr>
              <a:buNone/>
            </a:pPr>
            <a:r>
              <a:rPr lang="ru-RU" sz="2000" b="1" i="1" dirty="0" smtClean="0"/>
              <a:t>Физиологическая подготовка:</a:t>
            </a:r>
            <a:r>
              <a:rPr lang="ru-RU" sz="2000" dirty="0" smtClean="0"/>
              <a:t> пациент укладывается на кушетку на левый бок с приведёнными к животу ногами.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КЛИЗМЫ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41"/>
          <a:stretch/>
        </p:blipFill>
        <p:spPr>
          <a:xfrm>
            <a:off x="1035790" y="3356992"/>
            <a:ext cx="2376264" cy="232097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964" y="692696"/>
            <a:ext cx="2664296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Виды клизм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529408"/>
            <a:ext cx="5868144" cy="4779912"/>
          </a:xfrm>
        </p:spPr>
        <p:txBody>
          <a:bodyPr>
            <a:normAutofit/>
          </a:bodyPr>
          <a:lstStyle/>
          <a:p>
            <a:pPr marL="971550" lvl="1" indent="-514350">
              <a:lnSpc>
                <a:spcPct val="110000"/>
              </a:lnSpc>
              <a:buAutoNum type="arabicPeriod"/>
            </a:pPr>
            <a:r>
              <a:rPr lang="ru-RU" sz="3200" b="1" i="1" dirty="0" smtClean="0"/>
              <a:t>Очищающие клизмы</a:t>
            </a:r>
          </a:p>
          <a:p>
            <a:pPr marL="971550" lvl="1" indent="-514350">
              <a:lnSpc>
                <a:spcPct val="110000"/>
              </a:lnSpc>
              <a:buNone/>
            </a:pPr>
            <a:endParaRPr lang="ru-RU" dirty="0" smtClean="0"/>
          </a:p>
          <a:p>
            <a:pPr lvl="0">
              <a:lnSpc>
                <a:spcPct val="110000"/>
              </a:lnSpc>
            </a:pPr>
            <a:r>
              <a:rPr lang="ru-RU" sz="2800" b="1" i="1" dirty="0" smtClean="0"/>
              <a:t>Очистительная клизма</a:t>
            </a:r>
            <a:r>
              <a:rPr lang="ru-RU" sz="2800" dirty="0" smtClean="0"/>
              <a:t> </a:t>
            </a:r>
            <a:r>
              <a:rPr lang="ru-RU" sz="2000" dirty="0" smtClean="0"/>
              <a:t>– применяется при запорах, перед операцией, родами, при отравлении, перед постановкой некоторых клизм.</a:t>
            </a:r>
          </a:p>
          <a:p>
            <a:pPr lvl="0">
              <a:lnSpc>
                <a:spcPct val="110000"/>
              </a:lnSpc>
              <a:buNone/>
            </a:pPr>
            <a:r>
              <a:rPr lang="ru-RU" sz="2000" dirty="0" smtClean="0"/>
              <a:t> Эффект достигается путём разжижения каловых масс и усиления перистальтики толстой кишки.</a:t>
            </a:r>
          </a:p>
          <a:p>
            <a:pPr lvl="0">
              <a:lnSpc>
                <a:spcPct val="110000"/>
              </a:lnSpc>
              <a:buNone/>
            </a:pPr>
            <a:r>
              <a:rPr lang="ru-RU" sz="2000" dirty="0" smtClean="0"/>
              <a:t> Используется вода объёмом 1,5 л.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КЛИЗМЫ</a:t>
            </a:r>
            <a:endParaRPr lang="ru-RU" b="1" dirty="0"/>
          </a:p>
        </p:txBody>
      </p:sp>
      <p:pic>
        <p:nvPicPr>
          <p:cNvPr id="7" name="Picture 2" descr="http://micro-klizma.narod2.ru/vidi_klizm/16756777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31" y="1672691"/>
            <a:ext cx="211620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med74.ru/uploads/ochisheni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631" y="3444615"/>
            <a:ext cx="2286000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2636912"/>
            <a:ext cx="5868144" cy="3940888"/>
          </a:xfrm>
        </p:spPr>
        <p:txBody>
          <a:bodyPr>
            <a:normAutofit/>
          </a:bodyPr>
          <a:lstStyle/>
          <a:p>
            <a:pPr marL="0" lvl="0" indent="342900"/>
            <a:r>
              <a:rPr lang="ru-RU" sz="2800" b="1" i="1" dirty="0" smtClean="0"/>
              <a:t>Сифонная клизма</a:t>
            </a:r>
            <a:r>
              <a:rPr lang="ru-RU" sz="2800" dirty="0" smtClean="0"/>
              <a:t> – </a:t>
            </a:r>
            <a:r>
              <a:rPr lang="ru-RU" sz="2000" dirty="0" smtClean="0"/>
              <a:t>применяется для более эффективного очищения кишечника при отсутствии эффекта после очистительной клизмы, при отравлении для выведения ядов, при подозрении на кишечную непроходимость. </a:t>
            </a:r>
          </a:p>
          <a:p>
            <a:pPr marL="0" lvl="0" indent="342900">
              <a:buNone/>
            </a:pPr>
            <a:r>
              <a:rPr lang="ru-RU" sz="2000" dirty="0" smtClean="0"/>
              <a:t>Принцип проведения схож с промыванием желудка, требуется наблюдение за состоянием пациента.</a:t>
            </a:r>
          </a:p>
          <a:p>
            <a:pPr marL="0" lvl="0" indent="342900">
              <a:buNone/>
            </a:pPr>
            <a:r>
              <a:rPr lang="ru-RU" sz="2000" dirty="0" smtClean="0"/>
              <a:t> Используется 10 – 12 л воды комнатной температуры.</a:t>
            </a:r>
            <a:endParaRPr lang="ru-RU" sz="2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75856" y="1529408"/>
            <a:ext cx="5868144" cy="6034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lnSpc>
                <a:spcPct val="110000"/>
              </a:lnSpc>
              <a:buFont typeface="Wingdings 3" charset="2"/>
              <a:buAutoNum type="arabicPeriod"/>
            </a:pPr>
            <a:r>
              <a:rPr lang="ru-RU" sz="3200" b="1" i="1" dirty="0" smtClean="0"/>
              <a:t>Очищающие клизмы</a:t>
            </a:r>
          </a:p>
          <a:p>
            <a:pPr marL="971550" lvl="1" indent="-514350">
              <a:lnSpc>
                <a:spcPct val="110000"/>
              </a:lnSpc>
              <a:buFont typeface="Wingdings 3" charset="2"/>
              <a:buNone/>
            </a:pPr>
            <a:endParaRPr lang="ru-RU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61964" y="692696"/>
            <a:ext cx="2664296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Виды клизм</a:t>
            </a: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КЛИЗМЫ</a:t>
            </a:r>
            <a:endParaRPr lang="ru-RU" b="1" dirty="0"/>
          </a:p>
        </p:txBody>
      </p:sp>
      <p:pic>
        <p:nvPicPr>
          <p:cNvPr id="7" name="Picture 2" descr="http://www.promolink.ru/userfiles/proxo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10556"/>
            <a:ext cx="2581810" cy="4966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772816"/>
            <a:ext cx="5940152" cy="4896544"/>
          </a:xfrm>
        </p:spPr>
        <p:txBody>
          <a:bodyPr>
            <a:normAutofit/>
          </a:bodyPr>
          <a:lstStyle/>
          <a:p>
            <a:pPr marL="0" lvl="1">
              <a:buNone/>
            </a:pPr>
            <a:r>
              <a:rPr lang="ru-RU" sz="3200" b="1" i="1" dirty="0" smtClean="0"/>
              <a:t>2. Послабляющие клизмы</a:t>
            </a:r>
          </a:p>
          <a:p>
            <a:pPr lvl="1">
              <a:buNone/>
            </a:pPr>
            <a:endParaRPr lang="ru-RU" sz="2000" dirty="0" smtClean="0"/>
          </a:p>
          <a:p>
            <a:pPr lvl="0"/>
            <a:r>
              <a:rPr lang="ru-RU" sz="2800" b="1" i="1" dirty="0" smtClean="0"/>
              <a:t>Масляная клизма</a:t>
            </a:r>
          </a:p>
          <a:p>
            <a:pPr marL="0" lvl="0" indent="342900">
              <a:spcBef>
                <a:spcPts val="1200"/>
              </a:spcBef>
              <a:buNone/>
            </a:pPr>
            <a:r>
              <a:rPr lang="ru-RU" sz="2000" dirty="0" smtClean="0"/>
              <a:t> – применяется при спастическом и «упорном» запоре, в </a:t>
            </a:r>
            <a:r>
              <a:rPr lang="ru-RU" sz="2000" dirty="0" err="1" smtClean="0"/>
              <a:t>постоперационном</a:t>
            </a:r>
            <a:r>
              <a:rPr lang="ru-RU" sz="2000" dirty="0" smtClean="0"/>
              <a:t> периоде и </a:t>
            </a:r>
            <a:r>
              <a:rPr lang="ru-RU" sz="2000" dirty="0" err="1" smtClean="0"/>
              <a:t>послеродов</a:t>
            </a:r>
            <a:r>
              <a:rPr lang="ru-RU" sz="2000" dirty="0" smtClean="0"/>
              <a:t>, когда нежелательно напряжение мышц брюшной стенки и промежности. </a:t>
            </a:r>
          </a:p>
          <a:p>
            <a:pPr marL="0" lvl="0" indent="342900">
              <a:spcBef>
                <a:spcPts val="1200"/>
              </a:spcBef>
              <a:buNone/>
            </a:pPr>
            <a:r>
              <a:rPr lang="ru-RU" sz="2000" smtClean="0"/>
              <a:t>Используется вазелиновое, </a:t>
            </a:r>
            <a:r>
              <a:rPr lang="ru-RU" sz="2000" dirty="0" smtClean="0"/>
              <a:t>растительное масло, глицерин. Температура  раствора 37 – 38</a:t>
            </a:r>
            <a:r>
              <a:rPr lang="ru-RU" sz="2000" baseline="30000" dirty="0" smtClean="0"/>
              <a:t>0</a:t>
            </a:r>
            <a:r>
              <a:rPr lang="ru-RU" sz="2000" dirty="0" smtClean="0"/>
              <a:t>С.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61964" y="692696"/>
            <a:ext cx="2664296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Виды клизм</a:t>
            </a: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КЛИЗМЫ</a:t>
            </a:r>
            <a:endParaRPr lang="ru-RU" b="1" dirty="0"/>
          </a:p>
        </p:txBody>
      </p:sp>
      <p:pic>
        <p:nvPicPr>
          <p:cNvPr id="7" name="Picture 2" descr="http://on-woman.com/wp-content/uploads/mozhno-delat-klizmu-597x352-cust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19" y="3991747"/>
            <a:ext cx="2932580" cy="181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2609528"/>
            <a:ext cx="5940152" cy="4248472"/>
          </a:xfrm>
        </p:spPr>
        <p:txBody>
          <a:bodyPr>
            <a:noAutofit/>
          </a:bodyPr>
          <a:lstStyle/>
          <a:p>
            <a:pPr marL="0" lvl="0" indent="342900"/>
            <a:r>
              <a:rPr lang="ru-RU" sz="2800" b="1" i="1" dirty="0" smtClean="0"/>
              <a:t>Гипертоническая клизма </a:t>
            </a:r>
          </a:p>
          <a:p>
            <a:pPr marL="0" lvl="0" indent="0">
              <a:buNone/>
            </a:pPr>
            <a:r>
              <a:rPr lang="ru-RU" sz="2000" dirty="0" smtClean="0"/>
              <a:t>– показана при атоническом запоре, усиливая перистальтику кишечника, кроме того, вызывает обильное </a:t>
            </a:r>
            <a:r>
              <a:rPr lang="ru-RU" sz="2000" dirty="0" err="1" smtClean="0"/>
              <a:t>пропотевание</a:t>
            </a:r>
            <a:r>
              <a:rPr lang="ru-RU" sz="2000" dirty="0" smtClean="0"/>
              <a:t> жидкости в просвет кишки (эффект транссудации), что приводит к обильному жидкому стулу и используется при отёках и гипертонической болезни.</a:t>
            </a:r>
          </a:p>
          <a:p>
            <a:pPr marL="0" lvl="0" indent="342900">
              <a:buNone/>
            </a:pPr>
            <a:r>
              <a:rPr lang="ru-RU" sz="2000" dirty="0" smtClean="0"/>
              <a:t> Используется раствор подогретого 25 % серно кислой магнезии, 10 % хлорида натрия. </a:t>
            </a:r>
          </a:p>
          <a:p>
            <a:pPr marL="0" indent="342900"/>
            <a:endParaRPr lang="ru-RU" sz="2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03848" y="1772816"/>
            <a:ext cx="594015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Font typeface="Wingdings 3" charset="2"/>
              <a:buNone/>
            </a:pPr>
            <a:r>
              <a:rPr lang="ru-RU" sz="3200" b="1" i="1" dirty="0" smtClean="0"/>
              <a:t>2. Послабляющие клизмы</a:t>
            </a:r>
          </a:p>
          <a:p>
            <a:pPr lvl="1">
              <a:buFont typeface="Wingdings 3" charset="2"/>
              <a:buNone/>
            </a:pPr>
            <a:endParaRPr lang="ru-RU" sz="2000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61964" y="692696"/>
            <a:ext cx="2664296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Виды клизм</a:t>
            </a: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КЛИЗМЫ</a:t>
            </a:r>
            <a:endParaRPr lang="ru-RU" b="1" dirty="0"/>
          </a:p>
        </p:txBody>
      </p:sp>
      <p:pic>
        <p:nvPicPr>
          <p:cNvPr id="8" name="Picture 2" descr="http://on-woman.com/wp-content/uploads/mozhno-delat-klizmu-597x352-cust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268" y="4005064"/>
            <a:ext cx="2932580" cy="181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916832"/>
            <a:ext cx="6372200" cy="4608512"/>
          </a:xfrm>
        </p:spPr>
        <p:txBody>
          <a:bodyPr>
            <a:normAutofit/>
          </a:bodyPr>
          <a:lstStyle/>
          <a:p>
            <a:pPr marL="0" lvl="1" indent="342900">
              <a:lnSpc>
                <a:spcPct val="110000"/>
              </a:lnSpc>
              <a:buNone/>
            </a:pPr>
            <a:r>
              <a:rPr lang="ru-RU" sz="3000" b="1" i="1" dirty="0" smtClean="0"/>
              <a:t>3</a:t>
            </a:r>
            <a:r>
              <a:rPr lang="ru-RU" sz="2800" b="1" i="1" dirty="0" smtClean="0"/>
              <a:t>. Лекарственная </a:t>
            </a:r>
            <a:r>
              <a:rPr lang="ru-RU" sz="2800" b="1" i="1" dirty="0" err="1" smtClean="0"/>
              <a:t>микроклизма</a:t>
            </a:r>
            <a:r>
              <a:rPr lang="ru-RU" sz="2800" b="1" i="1" dirty="0" smtClean="0"/>
              <a:t> </a:t>
            </a:r>
          </a:p>
          <a:p>
            <a:pPr marL="0" lvl="1" indent="342900">
              <a:lnSpc>
                <a:spcPct val="110000"/>
              </a:lnSpc>
              <a:buNone/>
            </a:pPr>
            <a:r>
              <a:rPr lang="ru-RU" sz="3600" dirty="0" smtClean="0"/>
              <a:t> </a:t>
            </a:r>
            <a:r>
              <a:rPr lang="ru-RU" sz="2200" dirty="0" smtClean="0"/>
              <a:t>- применяется для местного или общего лечебного воздействия. </a:t>
            </a:r>
          </a:p>
          <a:p>
            <a:pPr marL="0" lvl="1" indent="342900">
              <a:lnSpc>
                <a:spcPct val="110000"/>
              </a:lnSpc>
              <a:buNone/>
            </a:pPr>
            <a:endParaRPr lang="ru-RU" sz="2200" dirty="0" smtClean="0"/>
          </a:p>
          <a:p>
            <a:pPr marL="0" lvl="1" indent="342900">
              <a:lnSpc>
                <a:spcPct val="110000"/>
              </a:lnSpc>
              <a:buNone/>
            </a:pPr>
            <a:r>
              <a:rPr lang="ru-RU" sz="2200" dirty="0" smtClean="0"/>
              <a:t>Применяются жидкие лекарственные формы объемом 50-100мл. Температура  раствора 37 – 38</a:t>
            </a:r>
            <a:r>
              <a:rPr lang="ru-RU" sz="2200" baseline="30000" dirty="0" smtClean="0"/>
              <a:t>0</a:t>
            </a:r>
            <a:r>
              <a:rPr lang="ru-RU" sz="2200" dirty="0" smtClean="0"/>
              <a:t>С. </a:t>
            </a:r>
          </a:p>
          <a:p>
            <a:pPr marL="0" indent="342900">
              <a:lnSpc>
                <a:spcPct val="110000"/>
              </a:lnSpc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61964" y="692696"/>
            <a:ext cx="2664296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Виды клизм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КЛИЗМЫ</a:t>
            </a:r>
            <a:endParaRPr lang="ru-RU" b="1" dirty="0"/>
          </a:p>
        </p:txBody>
      </p:sp>
      <p:pic>
        <p:nvPicPr>
          <p:cNvPr id="6" name="Picture 6" descr="http://im2-tub-ru.yandex.net/i?id=100502706-5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75" y="3140968"/>
            <a:ext cx="21431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54111" y="2753544"/>
            <a:ext cx="6995120" cy="1512168"/>
          </a:xfrm>
        </p:spPr>
        <p:txBody>
          <a:bodyPr/>
          <a:lstStyle/>
          <a:p>
            <a:pPr lvl="1">
              <a:buNone/>
            </a:pPr>
            <a:r>
              <a:rPr lang="ru-RU" sz="2800" b="1" i="1" dirty="0" smtClean="0"/>
              <a:t>4. Питательная клизма </a:t>
            </a:r>
          </a:p>
          <a:p>
            <a:pPr lvl="1">
              <a:buNone/>
            </a:pPr>
            <a:r>
              <a:rPr lang="ru-RU" sz="2000" b="1" i="1" dirty="0" smtClean="0"/>
              <a:t>– </a:t>
            </a:r>
            <a:r>
              <a:rPr lang="ru-RU" sz="2000" dirty="0" smtClean="0"/>
              <a:t>капельная,</a:t>
            </a:r>
            <a:r>
              <a:rPr lang="ru-RU" sz="2000" b="1" i="1" dirty="0" smtClean="0"/>
              <a:t> </a:t>
            </a:r>
            <a:r>
              <a:rPr lang="ru-RU" sz="2000" dirty="0" smtClean="0"/>
              <a:t>рассчитана на высокую всасывательную способность кишечника.</a:t>
            </a:r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61964" y="692696"/>
            <a:ext cx="2664296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Виды клизм</a:t>
            </a: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КЛИЗМЫ</a:t>
            </a:r>
            <a:endParaRPr lang="ru-RU" b="1" dirty="0"/>
          </a:p>
        </p:txBody>
      </p:sp>
      <p:pic>
        <p:nvPicPr>
          <p:cNvPr id="7" name="Picture 4" descr="http://www.medvyvod.ru/pics/1252_13366497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2310189" cy="4763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5656" y="1484784"/>
            <a:ext cx="6589199" cy="4461074"/>
          </a:xfrm>
        </p:spPr>
        <p:txBody>
          <a:bodyPr anchor="ctr">
            <a:normAutofit/>
          </a:bodyPr>
          <a:lstStyle/>
          <a:p>
            <a:pPr algn="ctr"/>
            <a:r>
              <a:rPr lang="ru-RU" sz="6000" b="1" dirty="0" smtClean="0"/>
              <a:t>БЛАГОДАРЮ</a:t>
            </a:r>
            <a:br>
              <a:rPr lang="ru-RU" sz="6000" b="1" dirty="0" smtClean="0"/>
            </a:br>
            <a:r>
              <a:rPr lang="ru-RU" sz="6000" b="1" dirty="0" smtClean="0"/>
              <a:t> ЗА </a:t>
            </a:r>
            <a:br>
              <a:rPr lang="ru-RU" sz="6000" b="1" dirty="0" smtClean="0"/>
            </a:br>
            <a:r>
              <a:rPr lang="ru-RU" sz="6000" b="1" dirty="0" smtClean="0"/>
              <a:t>ВНИМАНИЕ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79987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0"/>
            <a:ext cx="9267267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Основные функции органов пищеварения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19446" y="1155253"/>
            <a:ext cx="5832648" cy="5616624"/>
          </a:xfrm>
        </p:spPr>
        <p:txBody>
          <a:bodyPr>
            <a:normAutofit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 startAt="3"/>
            </a:pPr>
            <a:r>
              <a:rPr lang="ru-RU" sz="2800" b="1" i="1" dirty="0" smtClean="0"/>
              <a:t>Всасывательная</a:t>
            </a:r>
            <a:r>
              <a:rPr lang="ru-RU" sz="2800" dirty="0" smtClean="0"/>
              <a:t>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ru-RU" sz="2800" dirty="0" smtClean="0"/>
              <a:t>- </a:t>
            </a:r>
            <a:r>
              <a:rPr lang="ru-RU" sz="2400" dirty="0" smtClean="0"/>
              <a:t>осуществляется слизистой оболочкой желудочно-кишечного тракта. Из полости органа в кровь или лимфу поступают продукты расщепления белков, жиров, углеводов (аминокислоты, глицерин и жирные кислоты, моносахариды), вода, соли, лекарственные вещества.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2284101" cy="29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1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47"/>
            <a:ext cx="5112568" cy="6862508"/>
          </a:xfrm>
        </p:spPr>
      </p:pic>
    </p:spTree>
    <p:extLst>
      <p:ext uri="{BB962C8B-B14F-4D97-AF65-F5344CB8AC3E}">
        <p14:creationId xmlns:p14="http://schemas.microsoft.com/office/powerpoint/2010/main" val="259385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0080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Для системы  пищеварения здорового человека характерно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2015" y="1916832"/>
            <a:ext cx="6591985" cy="4316491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</a:pPr>
            <a:r>
              <a:rPr lang="ru-RU" sz="2400" dirty="0" smtClean="0"/>
              <a:t>отсутствие болей по ходу пищеварительного тракта;</a:t>
            </a:r>
          </a:p>
          <a:p>
            <a:pPr lvl="0">
              <a:spcBef>
                <a:spcPts val="1200"/>
              </a:spcBef>
            </a:pPr>
            <a:r>
              <a:rPr lang="ru-RU" sz="2400" dirty="0" smtClean="0"/>
              <a:t>отсутствие расстройств пищеварения;</a:t>
            </a:r>
          </a:p>
          <a:p>
            <a:pPr lvl="0">
              <a:spcBef>
                <a:spcPts val="1200"/>
              </a:spcBef>
            </a:pPr>
            <a:r>
              <a:rPr lang="ru-RU" sz="2400" dirty="0" smtClean="0"/>
              <a:t>отсутствие изменения цвета кожи и налёта на языке;</a:t>
            </a:r>
          </a:p>
          <a:p>
            <a:pPr lvl="0">
              <a:spcBef>
                <a:spcPts val="1200"/>
              </a:spcBef>
            </a:pPr>
            <a:r>
              <a:rPr lang="ru-RU" sz="2400" dirty="0" smtClean="0"/>
              <a:t>регулярный, безболезненный процесс опорожнения кишечника;</a:t>
            </a:r>
          </a:p>
          <a:p>
            <a:pPr lvl="0">
              <a:spcBef>
                <a:spcPts val="1200"/>
              </a:spcBef>
            </a:pPr>
            <a:r>
              <a:rPr lang="ru-RU" sz="2400" dirty="0" smtClean="0"/>
              <a:t>кал оформленный, без примесей и паразитов.</a:t>
            </a:r>
          </a:p>
          <a:p>
            <a:pPr>
              <a:spcBef>
                <a:spcPts val="1200"/>
              </a:spcBef>
            </a:pP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9" y="2640638"/>
            <a:ext cx="2160485" cy="16405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683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Диспепсические расстройства (расстройства процесса  пищеварения)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52936" y="2152343"/>
            <a:ext cx="6491064" cy="4705657"/>
          </a:xfrm>
        </p:spPr>
        <p:txBody>
          <a:bodyPr>
            <a:noAutofit/>
          </a:bodyPr>
          <a:lstStyle/>
          <a:p>
            <a:pPr lvl="0" indent="342900">
              <a:buNone/>
            </a:pPr>
            <a:r>
              <a:rPr lang="ru-RU" sz="2000" dirty="0" smtClean="0"/>
              <a:t>При попадании еще и содержимого желудка, говорят о </a:t>
            </a:r>
            <a:r>
              <a:rPr lang="ru-RU" sz="2000" b="1" dirty="0" smtClean="0"/>
              <a:t>срыгивании. </a:t>
            </a:r>
          </a:p>
          <a:p>
            <a:pPr lvl="0" indent="342900" algn="ctr">
              <a:buNone/>
            </a:pPr>
            <a:r>
              <a:rPr lang="ru-RU" sz="2000" u="sng" dirty="0" smtClean="0"/>
              <a:t>Причины</a:t>
            </a:r>
          </a:p>
          <a:p>
            <a:pPr indent="342900"/>
            <a:r>
              <a:rPr lang="ru-RU" sz="2000" dirty="0" smtClean="0"/>
              <a:t>заглатыванием воздуха (у грудных детей), </a:t>
            </a:r>
          </a:p>
          <a:p>
            <a:pPr indent="342900"/>
            <a:r>
              <a:rPr lang="ru-RU" sz="2000" dirty="0" smtClean="0"/>
              <a:t>употреблением газированных напитков. </a:t>
            </a:r>
          </a:p>
          <a:p>
            <a:pPr marL="0" lvl="0" indent="342900">
              <a:buNone/>
            </a:pPr>
            <a:endParaRPr lang="ru-RU" sz="800" dirty="0" smtClean="0"/>
          </a:p>
          <a:p>
            <a:pPr marL="0" lvl="0" indent="342900">
              <a:buNone/>
            </a:pPr>
            <a:r>
              <a:rPr lang="ru-RU" sz="2000" dirty="0" smtClean="0"/>
              <a:t>Частая или постоянная отрыжка (срыгивание) свидетельствует о </a:t>
            </a:r>
          </a:p>
          <a:p>
            <a:pPr marL="540000" lvl="0">
              <a:buFont typeface="Arial" panose="020B0604020202020204" pitchFamily="34" charset="0"/>
              <a:buChar char="•"/>
            </a:pPr>
            <a:r>
              <a:rPr lang="ru-RU" sz="2000" dirty="0" smtClean="0"/>
              <a:t>поражении пищевода или желудка - перегибе или стенозе  (сужении),</a:t>
            </a:r>
          </a:p>
          <a:p>
            <a:pPr marL="540000" lvl="0">
              <a:buFont typeface="Arial" panose="020B0604020202020204" pitchFamily="34" charset="0"/>
              <a:buChar char="•"/>
            </a:pPr>
            <a:r>
              <a:rPr lang="ru-RU" sz="2000" dirty="0" smtClean="0"/>
              <a:t>нарушениях перистальтики, </a:t>
            </a:r>
          </a:p>
          <a:p>
            <a:pPr marL="540000" lvl="0">
              <a:buFont typeface="Arial" panose="020B0604020202020204" pitchFamily="34" charset="0"/>
              <a:buChar char="•"/>
            </a:pPr>
            <a:r>
              <a:rPr lang="ru-RU" sz="2000" dirty="0" smtClean="0"/>
              <a:t>грыже пищеводного отверстия диафрагмы.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6558" y="1071151"/>
            <a:ext cx="76094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800" b="1" i="1" dirty="0"/>
              <a:t>Отрыжка</a:t>
            </a:r>
            <a:r>
              <a:rPr lang="ru-RU" sz="2800" dirty="0"/>
              <a:t> </a:t>
            </a:r>
            <a:r>
              <a:rPr lang="ru-RU" sz="2400" dirty="0"/>
              <a:t>– внезапное поступление в полость рта воздуха, газа из пищевода и желудка.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58" y="1963703"/>
            <a:ext cx="1335818" cy="13538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3422"/>
          <a:stretch/>
        </p:blipFill>
        <p:spPr>
          <a:xfrm>
            <a:off x="382795" y="4683427"/>
            <a:ext cx="2157690" cy="2174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1" y="1024894"/>
            <a:ext cx="6804249" cy="583310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200" b="1" i="1" dirty="0" smtClean="0"/>
              <a:t>Изжога</a:t>
            </a:r>
            <a:r>
              <a:rPr lang="ru-RU" b="1" i="1" dirty="0" smtClean="0"/>
              <a:t> </a:t>
            </a:r>
            <a:r>
              <a:rPr lang="ru-RU" dirty="0" smtClean="0"/>
              <a:t>– ощущение жжения за грудиной по ходу пищевода вследствие заброса кислого содержимого желудка в пищевод. </a:t>
            </a:r>
          </a:p>
          <a:p>
            <a:pPr lvl="0">
              <a:buNone/>
            </a:pPr>
            <a:r>
              <a:rPr lang="ru-RU" u="sng" dirty="0" smtClean="0"/>
              <a:t>Причины</a:t>
            </a:r>
            <a:endParaRPr lang="ru-RU" dirty="0" smtClean="0"/>
          </a:p>
          <a:p>
            <a:r>
              <a:rPr lang="ru-RU" dirty="0" smtClean="0"/>
              <a:t>снижение тонуса сфинктера между пищеводом и желудком, </a:t>
            </a:r>
          </a:p>
          <a:p>
            <a:r>
              <a:rPr lang="ru-RU" dirty="0" smtClean="0"/>
              <a:t>воспалительные процессы в верхних отделах желудочно-кишечного тракта. </a:t>
            </a:r>
          </a:p>
          <a:p>
            <a:pPr lvl="0">
              <a:buNone/>
            </a:pPr>
            <a:r>
              <a:rPr lang="ru-RU" u="sng" dirty="0" smtClean="0"/>
              <a:t>Факторы риска изжоги: </a:t>
            </a:r>
            <a:r>
              <a:rPr lang="ru-RU" dirty="0" smtClean="0"/>
              <a:t>лишний вес, курение, беременность, прием некоторых лекарственных препаратов, ношение тесной одежды. </a:t>
            </a:r>
          </a:p>
          <a:p>
            <a:pPr lvl="0">
              <a:buNone/>
            </a:pPr>
            <a:r>
              <a:rPr lang="ru-RU" u="sng" dirty="0" smtClean="0"/>
              <a:t>Продукты, провоцирующие изжогу</a:t>
            </a:r>
            <a:r>
              <a:rPr lang="ru-RU" dirty="0" smtClean="0"/>
              <a:t>: жирные сорта мяса, цитрусовые, шоколад, алкоголь,  томаты, сладкие газированные напитки, кофе. </a:t>
            </a:r>
          </a:p>
          <a:p>
            <a:pPr>
              <a:buNone/>
            </a:pPr>
            <a:r>
              <a:rPr lang="ru-RU" i="1" u="sng" dirty="0" smtClean="0"/>
              <a:t>Примечание</a:t>
            </a:r>
            <a:r>
              <a:rPr lang="ru-RU" u="sng" dirty="0" smtClean="0"/>
              <a:t>:</a:t>
            </a:r>
            <a:r>
              <a:rPr lang="ru-RU" dirty="0" smtClean="0"/>
              <a:t> загрудинное жжение характерно для стенокардии, а иногда возникает и при повышении артериального давления.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38882" y="116632"/>
            <a:ext cx="8005118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Диспепсические расстройства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83" y="3065297"/>
            <a:ext cx="1249973" cy="1752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7"/>
          <a:stretch/>
        </p:blipFill>
        <p:spPr>
          <a:xfrm>
            <a:off x="47248" y="4786311"/>
            <a:ext cx="2222078" cy="2043846"/>
          </a:xfrm>
          <a:prstGeom prst="rect">
            <a:avLst/>
          </a:prstGeom>
        </p:spPr>
      </p:pic>
      <p:pic>
        <p:nvPicPr>
          <p:cNvPr id="7" name="Picture 4" descr="http://www.mcentre-diagnost.ru/files/images/big_791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36712"/>
            <a:ext cx="1666556" cy="2406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505</TotalTime>
  <Words>2424</Words>
  <Application>Microsoft Office PowerPoint</Application>
  <PresentationFormat>Экран (4:3)</PresentationFormat>
  <Paragraphs>398</Paragraphs>
  <Slides>47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Уход за пациентом при нарушении потребности в физиологических отправлениях</vt:lpstr>
      <vt:lpstr>Пищеварение</vt:lpstr>
      <vt:lpstr>Основные функции органов пищеварения</vt:lpstr>
      <vt:lpstr>Основные функции органов пищеварения</vt:lpstr>
      <vt:lpstr>Основные функции органов пищеварения</vt:lpstr>
      <vt:lpstr>Презентация PowerPoint</vt:lpstr>
      <vt:lpstr>Для системы  пищеварения здорового человека характерно</vt:lpstr>
      <vt:lpstr>Диспепсические расстройства (расстройства процесса  пищеварения)</vt:lpstr>
      <vt:lpstr>Диспепсические расстройства</vt:lpstr>
      <vt:lpstr>Диспепсические расстройства</vt:lpstr>
      <vt:lpstr>Диспепсические расстройства</vt:lpstr>
      <vt:lpstr>Диспепсические расстройства</vt:lpstr>
      <vt:lpstr>Диспепсические расстройства</vt:lpstr>
      <vt:lpstr>Диспепсические расстройства</vt:lpstr>
      <vt:lpstr>Диспепсические расстройства</vt:lpstr>
      <vt:lpstr>Презентация PowerPoint</vt:lpstr>
      <vt:lpstr>Сестринский уход  за пациентом при рвоте</vt:lpstr>
      <vt:lpstr>План сестринских вмешательств:</vt:lpstr>
      <vt:lpstr>План сестринских вмешательств:</vt:lpstr>
      <vt:lpstr>Сестринский уход при рвоте у тяжелобольного, ослабленного,  находящегося без сознания пациента</vt:lpstr>
      <vt:lpstr>План сестринских вмешательств:</vt:lpstr>
      <vt:lpstr>План сестринских вмешательств:</vt:lpstr>
      <vt:lpstr>Сестринский уход за пациентом при рвоте «кофейной гущей»  (первая помощь при желудочном кровотечении)</vt:lpstr>
      <vt:lpstr>План сестринских вмешательств:</vt:lpstr>
      <vt:lpstr>Нарушения  дефекации</vt:lpstr>
      <vt:lpstr>Нарушения  дефекации</vt:lpstr>
      <vt:lpstr>Нарушения  дефекации</vt:lpstr>
      <vt:lpstr>Нарушения  дефекации</vt:lpstr>
      <vt:lpstr>Сестринский уход за пациентом при атоническом запоре</vt:lpstr>
      <vt:lpstr>Нарушения  дефекации</vt:lpstr>
      <vt:lpstr>Нарушения  дефекации</vt:lpstr>
      <vt:lpstr>Сестринский уход за пациентом при поносе</vt:lpstr>
      <vt:lpstr>Сестринский уход за пациентом при поносе</vt:lpstr>
      <vt:lpstr>Нарушения  дефекации</vt:lpstr>
      <vt:lpstr>Нарушения  дефекации</vt:lpstr>
      <vt:lpstr>Сестринский уход за пациентом с недержанием кала</vt:lpstr>
      <vt:lpstr>Сестринский уход за пациентом с недержанием кала</vt:lpstr>
      <vt:lpstr>КЛИЗМЫ</vt:lpstr>
      <vt:lpstr>Противопоказания для постановки любой клизмы</vt:lpstr>
      <vt:lpstr>Презентация PowerPoint</vt:lpstr>
      <vt:lpstr>Виды клизм</vt:lpstr>
      <vt:lpstr>Виды клизм</vt:lpstr>
      <vt:lpstr>Виды клизм</vt:lpstr>
      <vt:lpstr>Виды клизм</vt:lpstr>
      <vt:lpstr>Виды клизм</vt:lpstr>
      <vt:lpstr>Виды клизм</vt:lpstr>
      <vt:lpstr>БЛАГОДАРЮ  ЗА 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Уход за пациентом при нарушении потребности в физиологических отправлениях</dc:title>
  <dc:creator>user</dc:creator>
  <cp:lastModifiedBy>user9</cp:lastModifiedBy>
  <cp:revision>53</cp:revision>
  <dcterms:created xsi:type="dcterms:W3CDTF">2013-01-20T13:43:40Z</dcterms:created>
  <dcterms:modified xsi:type="dcterms:W3CDTF">2017-02-09T08:04:27Z</dcterms:modified>
  <cp:contentStatus/>
</cp:coreProperties>
</file>